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23" d="100"/>
          <a:sy n="123" d="100"/>
        </p:scale>
        <p:origin x="-11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AD64B9-871A-4D6B-9E1F-8AC60F2F264E}"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IN"/>
        </a:p>
      </dgm:t>
    </dgm:pt>
    <dgm:pt modelId="{93E167BC-9728-4C3E-BEBE-AF955B595CA7}">
      <dgm:prSet custT="1"/>
      <dgm:spPr/>
      <dgm:t>
        <a:bodyPr/>
        <a:lstStyle/>
        <a:p>
          <a:r>
            <a:rPr lang="en-US" sz="1300" dirty="0"/>
            <a:t>The Citizenship Act, 1955 defines illegal migrant under Section 2(1)(b) as </a:t>
          </a:r>
          <a:r>
            <a:rPr lang="en-US" sz="1200" dirty="0"/>
            <a:t>:</a:t>
          </a:r>
          <a:endParaRPr lang="en-IN" sz="1200" dirty="0"/>
        </a:p>
      </dgm:t>
    </dgm:pt>
    <dgm:pt modelId="{592379A5-9213-4083-A0C2-4BC56B2DC320}" type="parTrans" cxnId="{68C116B7-464A-4559-AF64-BA80E5544451}">
      <dgm:prSet/>
      <dgm:spPr/>
      <dgm:t>
        <a:bodyPr/>
        <a:lstStyle/>
        <a:p>
          <a:endParaRPr lang="en-IN"/>
        </a:p>
      </dgm:t>
    </dgm:pt>
    <dgm:pt modelId="{AADFA604-DC40-4CB6-BC7C-A3A71154A8D1}" type="sibTrans" cxnId="{68C116B7-464A-4559-AF64-BA80E5544451}">
      <dgm:prSet/>
      <dgm:spPr/>
      <dgm:t>
        <a:bodyPr/>
        <a:lstStyle/>
        <a:p>
          <a:endParaRPr lang="en-IN"/>
        </a:p>
      </dgm:t>
    </dgm:pt>
    <dgm:pt modelId="{289B29C7-0839-4E2A-824E-BF379BFA2306}">
      <dgm:prSet/>
      <dgm:spPr/>
      <dgm:t>
        <a:bodyPr/>
        <a:lstStyle/>
        <a:p>
          <a:r>
            <a:rPr lang="en-US" dirty="0"/>
            <a:t>“</a:t>
          </a:r>
          <a:r>
            <a:rPr lang="en-IN" dirty="0"/>
            <a:t>illegal migrant” means a foreigner who has entered into India (i) without a valid passport or other travel documents and such other document or authority as may be prescribed by or under any law in that behalf; or (ii) with a valid passport or other travel documents and such other document or authority as may be prescribed by or under any law in that behalf but remains therein beyond the permitted period of time</a:t>
          </a:r>
        </a:p>
      </dgm:t>
    </dgm:pt>
    <dgm:pt modelId="{FD0C2D99-A60F-4F79-9A0F-6E4806BC4300}" type="parTrans" cxnId="{8B3CF3AD-F594-4CC7-9E6B-530F85BD87A4}">
      <dgm:prSet/>
      <dgm:spPr/>
      <dgm:t>
        <a:bodyPr/>
        <a:lstStyle/>
        <a:p>
          <a:endParaRPr lang="en-IN"/>
        </a:p>
      </dgm:t>
    </dgm:pt>
    <dgm:pt modelId="{DAD50219-2C3F-4260-B75E-498F41DB7C90}" type="sibTrans" cxnId="{8B3CF3AD-F594-4CC7-9E6B-530F85BD87A4}">
      <dgm:prSet/>
      <dgm:spPr/>
      <dgm:t>
        <a:bodyPr/>
        <a:lstStyle/>
        <a:p>
          <a:endParaRPr lang="en-IN"/>
        </a:p>
      </dgm:t>
    </dgm:pt>
    <dgm:pt modelId="{DC1CA173-2F73-4343-94B6-BD4BFE4C6F0D}" type="pres">
      <dgm:prSet presAssocID="{D1AD64B9-871A-4D6B-9E1F-8AC60F2F264E}" presName="Name0" presStyleCnt="0">
        <dgm:presLayoutVars>
          <dgm:dir/>
          <dgm:animLvl val="lvl"/>
          <dgm:resizeHandles val="exact"/>
        </dgm:presLayoutVars>
      </dgm:prSet>
      <dgm:spPr/>
      <dgm:t>
        <a:bodyPr/>
        <a:lstStyle/>
        <a:p>
          <a:endParaRPr lang="en-US"/>
        </a:p>
      </dgm:t>
    </dgm:pt>
    <dgm:pt modelId="{0A2740EC-F4A7-44FE-BC80-B2659916EE62}" type="pres">
      <dgm:prSet presAssocID="{93E167BC-9728-4C3E-BEBE-AF955B595CA7}" presName="linNode" presStyleCnt="0"/>
      <dgm:spPr/>
    </dgm:pt>
    <dgm:pt modelId="{5BD741D3-2DC8-4835-B209-BE9C83154709}" type="pres">
      <dgm:prSet presAssocID="{93E167BC-9728-4C3E-BEBE-AF955B595CA7}" presName="parentText" presStyleLbl="node1" presStyleIdx="0" presStyleCnt="2">
        <dgm:presLayoutVars>
          <dgm:chMax val="1"/>
          <dgm:bulletEnabled val="1"/>
        </dgm:presLayoutVars>
      </dgm:prSet>
      <dgm:spPr/>
      <dgm:t>
        <a:bodyPr/>
        <a:lstStyle/>
        <a:p>
          <a:endParaRPr lang="en-US"/>
        </a:p>
      </dgm:t>
    </dgm:pt>
    <dgm:pt modelId="{0A0350C4-6D69-4198-968C-21714FCBD08A}" type="pres">
      <dgm:prSet presAssocID="{AADFA604-DC40-4CB6-BC7C-A3A71154A8D1}" presName="sp" presStyleCnt="0"/>
      <dgm:spPr/>
    </dgm:pt>
    <dgm:pt modelId="{BCD15148-5224-4D3B-B3A1-E3FB23C9AE29}" type="pres">
      <dgm:prSet presAssocID="{289B29C7-0839-4E2A-824E-BF379BFA2306}" presName="linNode" presStyleCnt="0"/>
      <dgm:spPr/>
    </dgm:pt>
    <dgm:pt modelId="{EA15D2AF-B6BD-4C90-8FBC-EB1C5F4BD2D0}" type="pres">
      <dgm:prSet presAssocID="{289B29C7-0839-4E2A-824E-BF379BFA2306}" presName="parentText" presStyleLbl="node1" presStyleIdx="1" presStyleCnt="2">
        <dgm:presLayoutVars>
          <dgm:chMax val="1"/>
          <dgm:bulletEnabled val="1"/>
        </dgm:presLayoutVars>
      </dgm:prSet>
      <dgm:spPr/>
      <dgm:t>
        <a:bodyPr/>
        <a:lstStyle/>
        <a:p>
          <a:endParaRPr lang="en-US"/>
        </a:p>
      </dgm:t>
    </dgm:pt>
  </dgm:ptLst>
  <dgm:cxnLst>
    <dgm:cxn modelId="{66A4FD46-CCF3-4EB1-AFC8-FCD72FF77A2C}" type="presOf" srcId="{289B29C7-0839-4E2A-824E-BF379BFA2306}" destId="{EA15D2AF-B6BD-4C90-8FBC-EB1C5F4BD2D0}" srcOrd="0" destOrd="0" presId="urn:microsoft.com/office/officeart/2005/8/layout/vList5"/>
    <dgm:cxn modelId="{CD609C8D-078E-46E0-B5B3-A93AEDB50809}" type="presOf" srcId="{93E167BC-9728-4C3E-BEBE-AF955B595CA7}" destId="{5BD741D3-2DC8-4835-B209-BE9C83154709}" srcOrd="0" destOrd="0" presId="urn:microsoft.com/office/officeart/2005/8/layout/vList5"/>
    <dgm:cxn modelId="{8B3CF3AD-F594-4CC7-9E6B-530F85BD87A4}" srcId="{D1AD64B9-871A-4D6B-9E1F-8AC60F2F264E}" destId="{289B29C7-0839-4E2A-824E-BF379BFA2306}" srcOrd="1" destOrd="0" parTransId="{FD0C2D99-A60F-4F79-9A0F-6E4806BC4300}" sibTransId="{DAD50219-2C3F-4260-B75E-498F41DB7C90}"/>
    <dgm:cxn modelId="{E0911931-E2E4-43BC-B7D7-BC00D70F0E00}" type="presOf" srcId="{D1AD64B9-871A-4D6B-9E1F-8AC60F2F264E}" destId="{DC1CA173-2F73-4343-94B6-BD4BFE4C6F0D}" srcOrd="0" destOrd="0" presId="urn:microsoft.com/office/officeart/2005/8/layout/vList5"/>
    <dgm:cxn modelId="{68C116B7-464A-4559-AF64-BA80E5544451}" srcId="{D1AD64B9-871A-4D6B-9E1F-8AC60F2F264E}" destId="{93E167BC-9728-4C3E-BEBE-AF955B595CA7}" srcOrd="0" destOrd="0" parTransId="{592379A5-9213-4083-A0C2-4BC56B2DC320}" sibTransId="{AADFA604-DC40-4CB6-BC7C-A3A71154A8D1}"/>
    <dgm:cxn modelId="{927B7DD8-A4DF-48A2-B602-14D76108CA2C}" type="presParOf" srcId="{DC1CA173-2F73-4343-94B6-BD4BFE4C6F0D}" destId="{0A2740EC-F4A7-44FE-BC80-B2659916EE62}" srcOrd="0" destOrd="0" presId="urn:microsoft.com/office/officeart/2005/8/layout/vList5"/>
    <dgm:cxn modelId="{956B3C0F-604A-4415-88B7-7B7FA20DBC86}" type="presParOf" srcId="{0A2740EC-F4A7-44FE-BC80-B2659916EE62}" destId="{5BD741D3-2DC8-4835-B209-BE9C83154709}" srcOrd="0" destOrd="0" presId="urn:microsoft.com/office/officeart/2005/8/layout/vList5"/>
    <dgm:cxn modelId="{5563FB7F-EAAD-49EE-9C51-D7793A519090}" type="presParOf" srcId="{DC1CA173-2F73-4343-94B6-BD4BFE4C6F0D}" destId="{0A0350C4-6D69-4198-968C-21714FCBD08A}" srcOrd="1" destOrd="0" presId="urn:microsoft.com/office/officeart/2005/8/layout/vList5"/>
    <dgm:cxn modelId="{4A191C5E-CC47-4058-A9BD-BEA46711EC09}" type="presParOf" srcId="{DC1CA173-2F73-4343-94B6-BD4BFE4C6F0D}" destId="{BCD15148-5224-4D3B-B3A1-E3FB23C9AE29}" srcOrd="2" destOrd="0" presId="urn:microsoft.com/office/officeart/2005/8/layout/vList5"/>
    <dgm:cxn modelId="{435DB02B-4C24-459B-BBBF-68C10A3C561C}" type="presParOf" srcId="{BCD15148-5224-4D3B-B3A1-E3FB23C9AE29}" destId="{EA15D2AF-B6BD-4C90-8FBC-EB1C5F4BD2D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2AC19E-13BF-492E-8FDA-217D168C157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FDB4C995-3EF9-4C82-A7D2-8D613E29130F}">
      <dgm:prSet custT="1"/>
      <dgm:spPr/>
      <dgm:t>
        <a:bodyPr/>
        <a:lstStyle/>
        <a:p>
          <a:r>
            <a:rPr lang="en-IN" sz="1300" dirty="0"/>
            <a:t>Citizenship Amendment Act, 2019 adds a proviso to this sub clause :</a:t>
          </a:r>
        </a:p>
      </dgm:t>
    </dgm:pt>
    <dgm:pt modelId="{E0B51E9E-F089-4929-83F0-A5BF11AA9F68}" type="parTrans" cxnId="{4B555072-F7B3-4B2F-8C05-E2A035F5570E}">
      <dgm:prSet/>
      <dgm:spPr/>
      <dgm:t>
        <a:bodyPr/>
        <a:lstStyle/>
        <a:p>
          <a:endParaRPr lang="en-IN"/>
        </a:p>
      </dgm:t>
    </dgm:pt>
    <dgm:pt modelId="{907FADD6-5969-4452-B988-31A0FD4685DB}" type="sibTrans" cxnId="{4B555072-F7B3-4B2F-8C05-E2A035F5570E}">
      <dgm:prSet/>
      <dgm:spPr/>
      <dgm:t>
        <a:bodyPr/>
        <a:lstStyle/>
        <a:p>
          <a:endParaRPr lang="en-IN"/>
        </a:p>
      </dgm:t>
    </dgm:pt>
    <dgm:pt modelId="{89850EB9-F892-4634-B8BA-E993EF42D7E3}">
      <dgm:prSet custT="1"/>
      <dgm:spPr/>
      <dgm:t>
        <a:bodyPr/>
        <a:lstStyle/>
        <a:p>
          <a:r>
            <a:rPr lang="en-IN" sz="800" dirty="0"/>
            <a:t>"</a:t>
          </a:r>
          <a:r>
            <a:rPr lang="en-IN" sz="1200" dirty="0"/>
            <a:t>Provided that any person belonging to Hindu, Sikh, Buddhist, Jain, Parsi or Christian community from Afghanistan, Bangladesh or Pakistan, who entered into India on or before the 31st day of December, 2014 and who has been exempted by the Central Government by or under clause (c) of sub-section (2) of section 3 of the Passport (Entry into India) Act, 1920 or from the application of the provisions of the Foreigners Act, 1946 or any rule or order made thereunder, shall not be treated as illegal migrant for the purposes of this Act</a:t>
          </a:r>
        </a:p>
      </dgm:t>
    </dgm:pt>
    <dgm:pt modelId="{53E0F23A-4E59-4558-96F2-A901988D7CB8}" type="parTrans" cxnId="{A29CCF0D-EB4F-429C-8E23-2A202C8938E3}">
      <dgm:prSet/>
      <dgm:spPr/>
      <dgm:t>
        <a:bodyPr/>
        <a:lstStyle/>
        <a:p>
          <a:endParaRPr lang="en-IN"/>
        </a:p>
      </dgm:t>
    </dgm:pt>
    <dgm:pt modelId="{26E137D3-6E61-4213-BAC8-A17667960AA5}" type="sibTrans" cxnId="{A29CCF0D-EB4F-429C-8E23-2A202C8938E3}">
      <dgm:prSet/>
      <dgm:spPr/>
      <dgm:t>
        <a:bodyPr/>
        <a:lstStyle/>
        <a:p>
          <a:endParaRPr lang="en-IN"/>
        </a:p>
      </dgm:t>
    </dgm:pt>
    <dgm:pt modelId="{F92B8F75-9019-4639-8314-AA7FBBA9568B}" type="pres">
      <dgm:prSet presAssocID="{7E2AC19E-13BF-492E-8FDA-217D168C1574}" presName="Name0" presStyleCnt="0">
        <dgm:presLayoutVars>
          <dgm:dir/>
          <dgm:animLvl val="lvl"/>
          <dgm:resizeHandles val="exact"/>
        </dgm:presLayoutVars>
      </dgm:prSet>
      <dgm:spPr/>
      <dgm:t>
        <a:bodyPr/>
        <a:lstStyle/>
        <a:p>
          <a:endParaRPr lang="en-US"/>
        </a:p>
      </dgm:t>
    </dgm:pt>
    <dgm:pt modelId="{2691A429-8BFD-466C-9880-775D9D4319FA}" type="pres">
      <dgm:prSet presAssocID="{FDB4C995-3EF9-4C82-A7D2-8D613E29130F}" presName="linNode" presStyleCnt="0"/>
      <dgm:spPr/>
    </dgm:pt>
    <dgm:pt modelId="{C7EEFB19-2075-46A5-9DEB-1089D79784BE}" type="pres">
      <dgm:prSet presAssocID="{FDB4C995-3EF9-4C82-A7D2-8D613E29130F}" presName="parentText" presStyleLbl="node1" presStyleIdx="0" presStyleCnt="2" custScaleX="136709" custLinFactNeighborX="-2649" custLinFactNeighborY="-12030">
        <dgm:presLayoutVars>
          <dgm:chMax val="1"/>
          <dgm:bulletEnabled val="1"/>
        </dgm:presLayoutVars>
      </dgm:prSet>
      <dgm:spPr/>
      <dgm:t>
        <a:bodyPr/>
        <a:lstStyle/>
        <a:p>
          <a:endParaRPr lang="en-US"/>
        </a:p>
      </dgm:t>
    </dgm:pt>
    <dgm:pt modelId="{39E6EDD0-7ED7-4C3A-9EEA-BBE02B9E3901}" type="pres">
      <dgm:prSet presAssocID="{907FADD6-5969-4452-B988-31A0FD4685DB}" presName="sp" presStyleCnt="0"/>
      <dgm:spPr/>
    </dgm:pt>
    <dgm:pt modelId="{677A1F37-7AD4-49A9-9283-BD8439E64C00}" type="pres">
      <dgm:prSet presAssocID="{89850EB9-F892-4634-B8BA-E993EF42D7E3}" presName="linNode" presStyleCnt="0"/>
      <dgm:spPr/>
    </dgm:pt>
    <dgm:pt modelId="{7C8F8334-E1B0-4F51-9701-5A9F8A6CBB24}" type="pres">
      <dgm:prSet presAssocID="{89850EB9-F892-4634-B8BA-E993EF42D7E3}" presName="parentText" presStyleLbl="node1" presStyleIdx="1" presStyleCnt="2" custScaleX="143520">
        <dgm:presLayoutVars>
          <dgm:chMax val="1"/>
          <dgm:bulletEnabled val="1"/>
        </dgm:presLayoutVars>
      </dgm:prSet>
      <dgm:spPr/>
      <dgm:t>
        <a:bodyPr/>
        <a:lstStyle/>
        <a:p>
          <a:endParaRPr lang="en-US"/>
        </a:p>
      </dgm:t>
    </dgm:pt>
  </dgm:ptLst>
  <dgm:cxnLst>
    <dgm:cxn modelId="{4B555072-F7B3-4B2F-8C05-E2A035F5570E}" srcId="{7E2AC19E-13BF-492E-8FDA-217D168C1574}" destId="{FDB4C995-3EF9-4C82-A7D2-8D613E29130F}" srcOrd="0" destOrd="0" parTransId="{E0B51E9E-F089-4929-83F0-A5BF11AA9F68}" sibTransId="{907FADD6-5969-4452-B988-31A0FD4685DB}"/>
    <dgm:cxn modelId="{50F0F24D-6A0C-4F1B-B6FD-5A2EAD830212}" type="presOf" srcId="{FDB4C995-3EF9-4C82-A7D2-8D613E29130F}" destId="{C7EEFB19-2075-46A5-9DEB-1089D79784BE}" srcOrd="0" destOrd="0" presId="urn:microsoft.com/office/officeart/2005/8/layout/vList5"/>
    <dgm:cxn modelId="{92366CBF-3452-4B08-B4B0-8775696F5461}" type="presOf" srcId="{89850EB9-F892-4634-B8BA-E993EF42D7E3}" destId="{7C8F8334-E1B0-4F51-9701-5A9F8A6CBB24}" srcOrd="0" destOrd="0" presId="urn:microsoft.com/office/officeart/2005/8/layout/vList5"/>
    <dgm:cxn modelId="{A29CCF0D-EB4F-429C-8E23-2A202C8938E3}" srcId="{7E2AC19E-13BF-492E-8FDA-217D168C1574}" destId="{89850EB9-F892-4634-B8BA-E993EF42D7E3}" srcOrd="1" destOrd="0" parTransId="{53E0F23A-4E59-4558-96F2-A901988D7CB8}" sibTransId="{26E137D3-6E61-4213-BAC8-A17667960AA5}"/>
    <dgm:cxn modelId="{E078205D-09A8-4BD9-AFD1-CA136953BEC8}" type="presOf" srcId="{7E2AC19E-13BF-492E-8FDA-217D168C1574}" destId="{F92B8F75-9019-4639-8314-AA7FBBA9568B}" srcOrd="0" destOrd="0" presId="urn:microsoft.com/office/officeart/2005/8/layout/vList5"/>
    <dgm:cxn modelId="{239D7CC7-87CD-4AD7-A70E-FAD9B2EEEB59}" type="presParOf" srcId="{F92B8F75-9019-4639-8314-AA7FBBA9568B}" destId="{2691A429-8BFD-466C-9880-775D9D4319FA}" srcOrd="0" destOrd="0" presId="urn:microsoft.com/office/officeart/2005/8/layout/vList5"/>
    <dgm:cxn modelId="{A154AC3E-BC1A-4813-8F96-42A3F8B13216}" type="presParOf" srcId="{2691A429-8BFD-466C-9880-775D9D4319FA}" destId="{C7EEFB19-2075-46A5-9DEB-1089D79784BE}" srcOrd="0" destOrd="0" presId="urn:microsoft.com/office/officeart/2005/8/layout/vList5"/>
    <dgm:cxn modelId="{997E7427-E1D0-415E-980B-2FDF25288E0A}" type="presParOf" srcId="{F92B8F75-9019-4639-8314-AA7FBBA9568B}" destId="{39E6EDD0-7ED7-4C3A-9EEA-BBE02B9E3901}" srcOrd="1" destOrd="0" presId="urn:microsoft.com/office/officeart/2005/8/layout/vList5"/>
    <dgm:cxn modelId="{18E81D8B-8146-4E9C-ABF4-3916715768A4}" type="presParOf" srcId="{F92B8F75-9019-4639-8314-AA7FBBA9568B}" destId="{677A1F37-7AD4-49A9-9283-BD8439E64C00}" srcOrd="2" destOrd="0" presId="urn:microsoft.com/office/officeart/2005/8/layout/vList5"/>
    <dgm:cxn modelId="{AD952FE3-FC5E-427C-8D10-DF1AC183C9F8}" type="presParOf" srcId="{677A1F37-7AD4-49A9-9283-BD8439E64C00}" destId="{7C8F8334-E1B0-4F51-9701-5A9F8A6CBB24}"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741D3-2DC8-4835-B209-BE9C83154709}">
      <dsp:nvSpPr>
        <dsp:cNvPr id="0" name=""/>
        <dsp:cNvSpPr/>
      </dsp:nvSpPr>
      <dsp:spPr>
        <a:xfrm>
          <a:off x="3076435" y="50"/>
          <a:ext cx="3460989" cy="20199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kern="1200" dirty="0"/>
            <a:t>The Citizenship Act, 1955 defines illegal migrant under Section 2(1)(b) as </a:t>
          </a:r>
          <a:r>
            <a:rPr lang="en-US" sz="1200" kern="1200" dirty="0"/>
            <a:t>:</a:t>
          </a:r>
          <a:endParaRPr lang="en-IN" sz="1200" kern="1200" dirty="0"/>
        </a:p>
      </dsp:txBody>
      <dsp:txXfrm>
        <a:off x="3175039" y="98654"/>
        <a:ext cx="3263781" cy="1822707"/>
      </dsp:txXfrm>
    </dsp:sp>
    <dsp:sp modelId="{EA15D2AF-B6BD-4C90-8FBC-EB1C5F4BD2D0}">
      <dsp:nvSpPr>
        <dsp:cNvPr id="0" name=""/>
        <dsp:cNvSpPr/>
      </dsp:nvSpPr>
      <dsp:spPr>
        <a:xfrm>
          <a:off x="3076435" y="2120961"/>
          <a:ext cx="3460989" cy="20199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a:t>“</a:t>
          </a:r>
          <a:r>
            <a:rPr lang="en-IN" sz="1200" kern="1200" dirty="0"/>
            <a:t>illegal migrant” means a foreigner who has entered into India (i) without a valid passport or other travel documents and such other document or authority as may be prescribed by or under any law in that behalf; or (ii) with a valid passport or other travel documents and such other document or authority as may be prescribed by or under any law in that behalf but remains therein beyond the permitted period of time</a:t>
          </a:r>
        </a:p>
      </dsp:txBody>
      <dsp:txXfrm>
        <a:off x="3175039" y="2219565"/>
        <a:ext cx="3263781" cy="1822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EFB19-2075-46A5-9DEB-1089D79784BE}">
      <dsp:nvSpPr>
        <dsp:cNvPr id="0" name=""/>
        <dsp:cNvSpPr/>
      </dsp:nvSpPr>
      <dsp:spPr>
        <a:xfrm>
          <a:off x="1693590" y="0"/>
          <a:ext cx="3590718" cy="1907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IN" sz="1300" kern="1200" dirty="0"/>
            <a:t>Citizenship Amendment Act, 2019 adds a proviso to this sub clause :</a:t>
          </a:r>
        </a:p>
      </dsp:txBody>
      <dsp:txXfrm>
        <a:off x="1786730" y="93140"/>
        <a:ext cx="3404438" cy="1721699"/>
      </dsp:txXfrm>
    </dsp:sp>
    <dsp:sp modelId="{7C8F8334-E1B0-4F51-9701-5A9F8A6CBB24}">
      <dsp:nvSpPr>
        <dsp:cNvPr id="0" name=""/>
        <dsp:cNvSpPr/>
      </dsp:nvSpPr>
      <dsp:spPr>
        <a:xfrm>
          <a:off x="1763167" y="2003425"/>
          <a:ext cx="3769612" cy="1907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lvl="0" algn="ctr" defTabSz="355600">
            <a:lnSpc>
              <a:spcPct val="90000"/>
            </a:lnSpc>
            <a:spcBef>
              <a:spcPct val="0"/>
            </a:spcBef>
            <a:spcAft>
              <a:spcPct val="35000"/>
            </a:spcAft>
          </a:pPr>
          <a:r>
            <a:rPr lang="en-IN" sz="800" kern="1200" dirty="0"/>
            <a:t>"</a:t>
          </a:r>
          <a:r>
            <a:rPr lang="en-IN" sz="1200" kern="1200" dirty="0"/>
            <a:t>Provided that any person belonging to Hindu, Sikh, Buddhist, Jain, Parsi or Christian community from Afghanistan, Bangladesh or Pakistan, who entered into India on or before the 31st day of December, 2014 and who has been exempted by the Central Government by or under clause (c) of sub-section (2) of section 3 of the Passport (Entry into India) Act, 1920 or from the application of the provisions of the Foreigners Act, 1946 or any rule or order made thereunder, shall not be treated as illegal migrant for the purposes of this Act</a:t>
          </a:r>
        </a:p>
      </dsp:txBody>
      <dsp:txXfrm>
        <a:off x="1856307" y="2096565"/>
        <a:ext cx="3583332" cy="17216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AA9E9A-FB9B-43A1-BE1A-ABFBA8AD3DD8}" type="datetimeFigureOut">
              <a:rPr lang="en-IN" smtClean="0"/>
              <a:t>26-11-2022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9255346" y="2750337"/>
            <a:ext cx="1171888" cy="1356442"/>
          </a:xfrm>
        </p:spPr>
        <p:txBody>
          <a:bodyPr/>
          <a:lstStyle/>
          <a:p>
            <a:fld id="{E4CC9202-1B21-4741-A87B-5651AF0C0ED8}" type="slidenum">
              <a:rPr lang="en-IN" smtClean="0"/>
              <a:t>‹#›</a:t>
            </a:fld>
            <a:endParaRPr lang="en-IN"/>
          </a:p>
        </p:txBody>
      </p:sp>
    </p:spTree>
    <p:extLst>
      <p:ext uri="{BB962C8B-B14F-4D97-AF65-F5344CB8AC3E}">
        <p14:creationId xmlns:p14="http://schemas.microsoft.com/office/powerpoint/2010/main" val="328527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AA9E9A-FB9B-43A1-BE1A-ABFBA8AD3DD8}" type="datetimeFigureOut">
              <a:rPr lang="en-IN" smtClean="0"/>
              <a:t>26-11-2022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11309"/>
            <a:ext cx="1154151" cy="1090789"/>
          </a:xfrm>
        </p:spPr>
        <p:txBody>
          <a:bodyPr/>
          <a:lstStyle/>
          <a:p>
            <a:fld id="{E4CC9202-1B21-4741-A87B-5651AF0C0ED8}" type="slidenum">
              <a:rPr lang="en-IN" smtClean="0"/>
              <a:t>‹#›</a:t>
            </a:fld>
            <a:endParaRPr lang="en-IN"/>
          </a:p>
        </p:txBody>
      </p:sp>
    </p:spTree>
    <p:extLst>
      <p:ext uri="{BB962C8B-B14F-4D97-AF65-F5344CB8AC3E}">
        <p14:creationId xmlns:p14="http://schemas.microsoft.com/office/powerpoint/2010/main" val="258182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AA9E9A-FB9B-43A1-BE1A-ABFBA8AD3DD8}" type="datetimeFigureOut">
              <a:rPr lang="en-IN" smtClean="0"/>
              <a:t>26-11-2022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11615"/>
            <a:ext cx="1154151" cy="1090789"/>
          </a:xfrm>
        </p:spPr>
        <p:txBody>
          <a:bodyPr/>
          <a:lstStyle/>
          <a:p>
            <a:fld id="{E4CC9202-1B21-4741-A87B-5651AF0C0ED8}" type="slidenum">
              <a:rPr lang="en-IN" smtClean="0"/>
              <a:t>‹#›</a:t>
            </a:fld>
            <a:endParaRPr lang="en-IN"/>
          </a:p>
        </p:txBody>
      </p:sp>
    </p:spTree>
    <p:extLst>
      <p:ext uri="{BB962C8B-B14F-4D97-AF65-F5344CB8AC3E}">
        <p14:creationId xmlns:p14="http://schemas.microsoft.com/office/powerpoint/2010/main" val="638358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AA9E9A-FB9B-43A1-BE1A-ABFBA8AD3DD8}" type="datetimeFigureOut">
              <a:rPr lang="en-IN" smtClean="0"/>
              <a:t>26-11-2022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09925"/>
            <a:ext cx="1154151" cy="1090789"/>
          </a:xfrm>
        </p:spPr>
        <p:txBody>
          <a:bodyPr/>
          <a:lstStyle/>
          <a:p>
            <a:fld id="{E4CC9202-1B21-4741-A87B-5651AF0C0ED8}" type="slidenum">
              <a:rPr lang="en-IN" smtClean="0"/>
              <a:t>‹#›</a:t>
            </a:fld>
            <a:endParaRPr lang="en-IN"/>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06282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AA9E9A-FB9B-43A1-BE1A-ABFBA8AD3DD8}" type="datetimeFigureOut">
              <a:rPr lang="en-IN" smtClean="0"/>
              <a:t>26-11-2022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09925"/>
            <a:ext cx="1154151" cy="1090789"/>
          </a:xfrm>
        </p:spPr>
        <p:txBody>
          <a:bodyPr/>
          <a:lstStyle/>
          <a:p>
            <a:fld id="{E4CC9202-1B21-4741-A87B-5651AF0C0ED8}" type="slidenum">
              <a:rPr lang="en-IN" smtClean="0"/>
              <a:t>‹#›</a:t>
            </a:fld>
            <a:endParaRPr lang="en-IN"/>
          </a:p>
        </p:txBody>
      </p:sp>
    </p:spTree>
    <p:extLst>
      <p:ext uri="{BB962C8B-B14F-4D97-AF65-F5344CB8AC3E}">
        <p14:creationId xmlns:p14="http://schemas.microsoft.com/office/powerpoint/2010/main" val="936170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AA9E9A-FB9B-43A1-BE1A-ABFBA8AD3DD8}" type="datetimeFigureOut">
              <a:rPr lang="en-IN" smtClean="0"/>
              <a:t>26-11-2022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4CC9202-1B21-4741-A87B-5651AF0C0ED8}" type="slidenum">
              <a:rPr lang="en-IN" smtClean="0"/>
              <a:t>‹#›</a:t>
            </a:fld>
            <a:endParaRPr lang="en-IN"/>
          </a:p>
        </p:txBody>
      </p:sp>
    </p:spTree>
    <p:extLst>
      <p:ext uri="{BB962C8B-B14F-4D97-AF65-F5344CB8AC3E}">
        <p14:creationId xmlns:p14="http://schemas.microsoft.com/office/powerpoint/2010/main" val="2681957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AA9E9A-FB9B-43A1-BE1A-ABFBA8AD3DD8}" type="datetimeFigureOut">
              <a:rPr lang="en-IN" smtClean="0"/>
              <a:t>26-11-2022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4CC9202-1B21-4741-A87B-5651AF0C0ED8}" type="slidenum">
              <a:rPr lang="en-IN" smtClean="0"/>
              <a:t>‹#›</a:t>
            </a:fld>
            <a:endParaRPr lang="en-IN"/>
          </a:p>
        </p:txBody>
      </p:sp>
    </p:spTree>
    <p:extLst>
      <p:ext uri="{BB962C8B-B14F-4D97-AF65-F5344CB8AC3E}">
        <p14:creationId xmlns:p14="http://schemas.microsoft.com/office/powerpoint/2010/main" val="439622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AA9E9A-FB9B-43A1-BE1A-ABFBA8AD3DD8}" type="datetimeFigureOut">
              <a:rPr lang="en-IN" smtClean="0"/>
              <a:t>26-11-2022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CC9202-1B21-4741-A87B-5651AF0C0ED8}" type="slidenum">
              <a:rPr lang="en-IN" smtClean="0"/>
              <a:t>‹#›</a:t>
            </a:fld>
            <a:endParaRPr lang="en-IN"/>
          </a:p>
        </p:txBody>
      </p:sp>
    </p:spTree>
    <p:extLst>
      <p:ext uri="{BB962C8B-B14F-4D97-AF65-F5344CB8AC3E}">
        <p14:creationId xmlns:p14="http://schemas.microsoft.com/office/powerpoint/2010/main" val="491051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6AA9E9A-FB9B-43A1-BE1A-ABFBA8AD3DD8}" type="datetimeFigureOut">
              <a:rPr lang="en-IN" smtClean="0"/>
              <a:t>26-11-2022</a:t>
            </a:fld>
            <a:endParaRPr lang="en-IN"/>
          </a:p>
        </p:txBody>
      </p:sp>
      <p:sp>
        <p:nvSpPr>
          <p:cNvPr id="5" name="Footer Placeholder 4"/>
          <p:cNvSpPr>
            <a:spLocks noGrp="1"/>
          </p:cNvSpPr>
          <p:nvPr>
            <p:ph type="ftr" sz="quarter" idx="11"/>
          </p:nvPr>
        </p:nvSpPr>
        <p:spPr>
          <a:xfrm>
            <a:off x="680321" y="5936188"/>
            <a:ext cx="6126805" cy="365125"/>
          </a:xfrm>
        </p:spPr>
        <p:txBody>
          <a:bodyPr/>
          <a:lstStyle/>
          <a:p>
            <a:endParaRPr lang="en-IN"/>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4CC9202-1B21-4741-A87B-5651AF0C0ED8}" type="slidenum">
              <a:rPr lang="en-IN" smtClean="0"/>
              <a:t>‹#›</a:t>
            </a:fld>
            <a:endParaRPr lang="en-IN"/>
          </a:p>
        </p:txBody>
      </p:sp>
    </p:spTree>
    <p:extLst>
      <p:ext uri="{BB962C8B-B14F-4D97-AF65-F5344CB8AC3E}">
        <p14:creationId xmlns:p14="http://schemas.microsoft.com/office/powerpoint/2010/main" val="71588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AA9E9A-FB9B-43A1-BE1A-ABFBA8AD3DD8}" type="datetimeFigureOut">
              <a:rPr lang="en-IN" smtClean="0"/>
              <a:t>26-11-2022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CC9202-1B21-4741-A87B-5651AF0C0ED8}" type="slidenum">
              <a:rPr lang="en-IN" smtClean="0"/>
              <a:t>‹#›</a:t>
            </a:fld>
            <a:endParaRPr lang="en-IN"/>
          </a:p>
        </p:txBody>
      </p:sp>
    </p:spTree>
    <p:extLst>
      <p:ext uri="{BB962C8B-B14F-4D97-AF65-F5344CB8AC3E}">
        <p14:creationId xmlns:p14="http://schemas.microsoft.com/office/powerpoint/2010/main" val="253190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A9E9A-FB9B-43A1-BE1A-ABFBA8AD3DD8}" type="datetimeFigureOut">
              <a:rPr lang="en-IN" smtClean="0"/>
              <a:t>26-11-2022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729455" y="2869895"/>
            <a:ext cx="1154151" cy="1090789"/>
          </a:xfrm>
        </p:spPr>
        <p:txBody>
          <a:bodyPr/>
          <a:lstStyle/>
          <a:p>
            <a:fld id="{E4CC9202-1B21-4741-A87B-5651AF0C0ED8}" type="slidenum">
              <a:rPr lang="en-IN" smtClean="0"/>
              <a:t>‹#›</a:t>
            </a:fld>
            <a:endParaRPr lang="en-IN"/>
          </a:p>
        </p:txBody>
      </p:sp>
    </p:spTree>
    <p:extLst>
      <p:ext uri="{BB962C8B-B14F-4D97-AF65-F5344CB8AC3E}">
        <p14:creationId xmlns:p14="http://schemas.microsoft.com/office/powerpoint/2010/main" val="356957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AA9E9A-FB9B-43A1-BE1A-ABFBA8AD3DD8}" type="datetimeFigureOut">
              <a:rPr lang="en-IN" smtClean="0"/>
              <a:t>26-11-2022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CC9202-1B21-4741-A87B-5651AF0C0ED8}" type="slidenum">
              <a:rPr lang="en-IN" smtClean="0"/>
              <a:t>‹#›</a:t>
            </a:fld>
            <a:endParaRPr lang="en-IN"/>
          </a:p>
        </p:txBody>
      </p:sp>
    </p:spTree>
    <p:extLst>
      <p:ext uri="{BB962C8B-B14F-4D97-AF65-F5344CB8AC3E}">
        <p14:creationId xmlns:p14="http://schemas.microsoft.com/office/powerpoint/2010/main" val="2081647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AA9E9A-FB9B-43A1-BE1A-ABFBA8AD3DD8}" type="datetimeFigureOut">
              <a:rPr lang="en-IN" smtClean="0"/>
              <a:t>26-11-2022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4CC9202-1B21-4741-A87B-5651AF0C0ED8}" type="slidenum">
              <a:rPr lang="en-IN" smtClean="0"/>
              <a:t>‹#›</a:t>
            </a:fld>
            <a:endParaRPr lang="en-IN"/>
          </a:p>
        </p:txBody>
      </p:sp>
    </p:spTree>
    <p:extLst>
      <p:ext uri="{BB962C8B-B14F-4D97-AF65-F5344CB8AC3E}">
        <p14:creationId xmlns:p14="http://schemas.microsoft.com/office/powerpoint/2010/main" val="308640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AA9E9A-FB9B-43A1-BE1A-ABFBA8AD3DD8}" type="datetimeFigureOut">
              <a:rPr lang="en-IN" smtClean="0"/>
              <a:t>26-11-2022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4CC9202-1B21-4741-A87B-5651AF0C0ED8}" type="slidenum">
              <a:rPr lang="en-IN" smtClean="0"/>
              <a:t>‹#›</a:t>
            </a:fld>
            <a:endParaRPr lang="en-IN"/>
          </a:p>
        </p:txBody>
      </p:sp>
    </p:spTree>
    <p:extLst>
      <p:ext uri="{BB962C8B-B14F-4D97-AF65-F5344CB8AC3E}">
        <p14:creationId xmlns:p14="http://schemas.microsoft.com/office/powerpoint/2010/main" val="422677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6AA9E9A-FB9B-43A1-BE1A-ABFBA8AD3DD8}" type="datetimeFigureOut">
              <a:rPr lang="en-IN" smtClean="0"/>
              <a:t>26-11-2022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4CC9202-1B21-4741-A87B-5651AF0C0ED8}" type="slidenum">
              <a:rPr lang="en-IN" smtClean="0"/>
              <a:t>‹#›</a:t>
            </a:fld>
            <a:endParaRPr lang="en-IN"/>
          </a:p>
        </p:txBody>
      </p:sp>
    </p:spTree>
    <p:extLst>
      <p:ext uri="{BB962C8B-B14F-4D97-AF65-F5344CB8AC3E}">
        <p14:creationId xmlns:p14="http://schemas.microsoft.com/office/powerpoint/2010/main" val="238683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AA9E9A-FB9B-43A1-BE1A-ABFBA8AD3DD8}" type="datetimeFigureOut">
              <a:rPr lang="en-IN" smtClean="0"/>
              <a:t>26-11-2022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CC9202-1B21-4741-A87B-5651AF0C0ED8}" type="slidenum">
              <a:rPr lang="en-IN" smtClean="0"/>
              <a:t>‹#›</a:t>
            </a:fld>
            <a:endParaRPr lang="en-IN"/>
          </a:p>
        </p:txBody>
      </p:sp>
    </p:spTree>
    <p:extLst>
      <p:ext uri="{BB962C8B-B14F-4D97-AF65-F5344CB8AC3E}">
        <p14:creationId xmlns:p14="http://schemas.microsoft.com/office/powerpoint/2010/main" val="233381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AA9E9A-FB9B-43A1-BE1A-ABFBA8AD3DD8}" type="datetimeFigureOut">
              <a:rPr lang="en-IN" smtClean="0"/>
              <a:t>26-11-2022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CC9202-1B21-4741-A87B-5651AF0C0ED8}" type="slidenum">
              <a:rPr lang="en-IN" smtClean="0"/>
              <a:t>‹#›</a:t>
            </a:fld>
            <a:endParaRPr lang="en-IN"/>
          </a:p>
        </p:txBody>
      </p:sp>
    </p:spTree>
    <p:extLst>
      <p:ext uri="{BB962C8B-B14F-4D97-AF65-F5344CB8AC3E}">
        <p14:creationId xmlns:p14="http://schemas.microsoft.com/office/powerpoint/2010/main" val="328806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6AA9E9A-FB9B-43A1-BE1A-ABFBA8AD3DD8}" type="datetimeFigureOut">
              <a:rPr lang="en-IN" smtClean="0"/>
              <a:t>26-11-2022</a:t>
            </a:fld>
            <a:endParaRPr lang="en-IN"/>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4CC9202-1B21-4741-A87B-5651AF0C0ED8}" type="slidenum">
              <a:rPr lang="en-IN" smtClean="0"/>
              <a:t>‹#›</a:t>
            </a:fld>
            <a:endParaRPr lang="en-IN"/>
          </a:p>
        </p:txBody>
      </p:sp>
    </p:spTree>
    <p:extLst>
      <p:ext uri="{BB962C8B-B14F-4D97-AF65-F5344CB8AC3E}">
        <p14:creationId xmlns:p14="http://schemas.microsoft.com/office/powerpoint/2010/main" val="597108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806A4-B11E-1880-949C-69B27539759D}"/>
              </a:ext>
            </a:extLst>
          </p:cNvPr>
          <p:cNvSpPr>
            <a:spLocks noGrp="1"/>
          </p:cNvSpPr>
          <p:nvPr>
            <p:ph type="ctrTitle"/>
          </p:nvPr>
        </p:nvSpPr>
        <p:spPr>
          <a:xfrm>
            <a:off x="680322" y="2223435"/>
            <a:ext cx="7929307" cy="1915427"/>
          </a:xfrm>
        </p:spPr>
        <p:txBody>
          <a:bodyPr/>
          <a:lstStyle/>
          <a:p>
            <a:r>
              <a:rPr lang="en-IN" sz="4500" dirty="0"/>
              <a:t>CITIZENSHIP AMENDMENT ACT 2019: A CRITICAL ANALSIS</a:t>
            </a:r>
          </a:p>
        </p:txBody>
      </p:sp>
      <p:pic>
        <p:nvPicPr>
          <p:cNvPr id="3" name="Picture 2">
            <a:extLst>
              <a:ext uri="{FF2B5EF4-FFF2-40B4-BE49-F238E27FC236}">
                <a16:creationId xmlns:a16="http://schemas.microsoft.com/office/drawing/2014/main" xmlns="" id="{88A4AD4C-ED84-A6BE-996C-8727A9CF27F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2581" y1="33794" x2="42581" y2="33794"/>
                        <a14:foregroundMark x1="50960" y1="41664" x2="50960" y2="41664"/>
                        <a14:foregroundMark x1="52013" y1="35539" x2="52013" y2="35539"/>
                      </a14:backgroundRemoval>
                    </a14:imgEffect>
                  </a14:imgLayer>
                </a14:imgProps>
              </a:ext>
            </a:extLst>
          </a:blip>
          <a:stretch>
            <a:fillRect/>
          </a:stretch>
        </p:blipFill>
        <p:spPr>
          <a:xfrm>
            <a:off x="11162462" y="0"/>
            <a:ext cx="949545" cy="1138030"/>
          </a:xfrm>
          <a:prstGeom prst="rect">
            <a:avLst/>
          </a:prstGeom>
          <a:ln>
            <a:noFill/>
          </a:ln>
        </p:spPr>
      </p:pic>
    </p:spTree>
    <p:extLst>
      <p:ext uri="{BB962C8B-B14F-4D97-AF65-F5344CB8AC3E}">
        <p14:creationId xmlns:p14="http://schemas.microsoft.com/office/powerpoint/2010/main" val="190324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082E03-46CC-75BA-7EDD-E9C45B847C48}"/>
              </a:ext>
            </a:extLst>
          </p:cNvPr>
          <p:cNvSpPr>
            <a:spLocks noGrp="1"/>
          </p:cNvSpPr>
          <p:nvPr>
            <p:ph type="title"/>
          </p:nvPr>
        </p:nvSpPr>
        <p:spPr/>
        <p:txBody>
          <a:bodyPr/>
          <a:lstStyle/>
          <a:p>
            <a:r>
              <a:rPr lang="en-IN" dirty="0"/>
              <a:t>CONCLUSION</a:t>
            </a:r>
          </a:p>
        </p:txBody>
      </p:sp>
      <p:sp>
        <p:nvSpPr>
          <p:cNvPr id="3" name="Content Placeholder 2">
            <a:extLst>
              <a:ext uri="{FF2B5EF4-FFF2-40B4-BE49-F238E27FC236}">
                <a16:creationId xmlns:a16="http://schemas.microsoft.com/office/drawing/2014/main" xmlns="" id="{3681CFBF-217C-13B7-1C51-1A792016FEDD}"/>
              </a:ext>
            </a:extLst>
          </p:cNvPr>
          <p:cNvSpPr>
            <a:spLocks noGrp="1"/>
          </p:cNvSpPr>
          <p:nvPr>
            <p:ph idx="1"/>
          </p:nvPr>
        </p:nvSpPr>
        <p:spPr>
          <a:xfrm>
            <a:off x="680321" y="2336873"/>
            <a:ext cx="10860370" cy="4266058"/>
          </a:xfrm>
        </p:spPr>
        <p:txBody>
          <a:bodyPr>
            <a:normAutofit/>
          </a:bodyPr>
          <a:lstStyle/>
          <a:p>
            <a:pPr algn="just"/>
            <a:r>
              <a:rPr lang="en-IN" sz="1600" dirty="0">
                <a:solidFill>
                  <a:srgbClr val="000000"/>
                </a:solidFill>
                <a:effectLst/>
                <a:latin typeface="Times New Roman" panose="02020603050405020304" pitchFamily="18" charset="0"/>
                <a:ea typeface="Calibri" panose="020F0502020204030204" pitchFamily="34" charset="0"/>
              </a:rPr>
              <a:t>Taking into consideration all the facts and arguments, it is clear how there has been slight discrimination towards Muslims in general and no consideration being given to the minority Muslim. </a:t>
            </a:r>
          </a:p>
          <a:p>
            <a:pPr marL="0" indent="0" algn="just">
              <a:buNone/>
            </a:pPr>
            <a:endParaRPr lang="en-IN" sz="1600" dirty="0">
              <a:solidFill>
                <a:srgbClr val="000000"/>
              </a:solidFill>
              <a:effectLst/>
              <a:latin typeface="Times New Roman" panose="02020603050405020304" pitchFamily="18" charset="0"/>
              <a:ea typeface="Calibri" panose="020F0502020204030204" pitchFamily="34" charset="0"/>
            </a:endParaRPr>
          </a:p>
          <a:p>
            <a:pPr algn="just"/>
            <a:r>
              <a:rPr lang="en-IN" sz="1600" dirty="0">
                <a:solidFill>
                  <a:srgbClr val="000000"/>
                </a:solidFill>
                <a:effectLst/>
                <a:latin typeface="Times New Roman" panose="02020603050405020304" pitchFamily="18" charset="0"/>
                <a:ea typeface="Calibri" panose="020F0502020204030204" pitchFamily="34" charset="0"/>
              </a:rPr>
              <a:t>There also have been a lot of grey, vague areas which have to be clearly explained through the interpretation of the judiciary. Once the terms and reasoning have been cleared it can be figured out whether it is constitutionally valid or invalid.</a:t>
            </a:r>
          </a:p>
          <a:p>
            <a:pPr marL="0" indent="0" algn="just">
              <a:buNone/>
            </a:pPr>
            <a:endParaRPr lang="en-IN" sz="1600" dirty="0">
              <a:solidFill>
                <a:srgbClr val="000000"/>
              </a:solidFill>
              <a:effectLst/>
              <a:latin typeface="Times New Roman" panose="02020603050405020304" pitchFamily="18" charset="0"/>
              <a:ea typeface="Calibri" panose="020F0502020204030204" pitchFamily="34" charset="0"/>
            </a:endParaRPr>
          </a:p>
          <a:p>
            <a:pPr algn="just"/>
            <a:r>
              <a:rPr lang="en-IN" sz="1600" dirty="0">
                <a:solidFill>
                  <a:srgbClr val="000000"/>
                </a:solidFill>
                <a:effectLst/>
                <a:latin typeface="Times New Roman" panose="02020603050405020304" pitchFamily="18" charset="0"/>
                <a:ea typeface="Calibri" panose="020F0502020204030204" pitchFamily="34" charset="0"/>
              </a:rPr>
              <a:t>Due to the petitions being pending before the Apex Court, in the mean time a large number of people have been affected by the protests being carried out because of enactment of this Amendment Act. Apex Court must give out decision as early as possible, otherwise it will lead to more and more loss. </a:t>
            </a:r>
          </a:p>
          <a:p>
            <a:pPr algn="just"/>
            <a:endParaRPr lang="en-IN" sz="1600" dirty="0">
              <a:solidFill>
                <a:srgbClr val="000000"/>
              </a:solidFill>
              <a:latin typeface="Times New Roman" panose="02020603050405020304" pitchFamily="18" charset="0"/>
            </a:endParaRPr>
          </a:p>
          <a:p>
            <a:pPr algn="just"/>
            <a:endParaRPr lang="en-IN" sz="1600" dirty="0">
              <a:solidFill>
                <a:srgbClr val="000000"/>
              </a:solidFill>
              <a:latin typeface="Times New Roman" panose="02020603050405020304" pitchFamily="18" charset="0"/>
            </a:endParaRPr>
          </a:p>
          <a:p>
            <a:pPr algn="just"/>
            <a:endParaRPr lang="en-IN" sz="1600" dirty="0">
              <a:solidFill>
                <a:srgbClr val="000000"/>
              </a:solidFill>
              <a:latin typeface="Times New Roman" panose="02020603050405020304" pitchFamily="18" charset="0"/>
            </a:endParaRPr>
          </a:p>
          <a:p>
            <a:pPr algn="just"/>
            <a:endParaRPr lang="en-IN" sz="1600" dirty="0">
              <a:solidFill>
                <a:srgbClr val="000000"/>
              </a:solidFill>
              <a:latin typeface="Times New Roman" panose="02020603050405020304" pitchFamily="18" charset="0"/>
            </a:endParaRPr>
          </a:p>
          <a:p>
            <a:pPr algn="just"/>
            <a:endParaRPr lang="en-IN" sz="1600" dirty="0">
              <a:solidFill>
                <a:srgbClr val="000000"/>
              </a:solidFill>
              <a:latin typeface="Times New Roman" panose="02020603050405020304" pitchFamily="18" charset="0"/>
            </a:endParaRPr>
          </a:p>
          <a:p>
            <a:pPr algn="just"/>
            <a:endParaRPr lang="en-IN" sz="1600" dirty="0"/>
          </a:p>
        </p:txBody>
      </p:sp>
      <p:pic>
        <p:nvPicPr>
          <p:cNvPr id="4" name="Picture 3">
            <a:extLst>
              <a:ext uri="{FF2B5EF4-FFF2-40B4-BE49-F238E27FC236}">
                <a16:creationId xmlns:a16="http://schemas.microsoft.com/office/drawing/2014/main" xmlns="" id="{45895C64-0873-E914-C5F7-3A720AE6085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2581" y1="33794" x2="42581" y2="33794"/>
                        <a14:foregroundMark x1="50960" y1="41664" x2="50960" y2="41664"/>
                        <a14:foregroundMark x1="52013" y1="35539" x2="52013" y2="35539"/>
                      </a14:backgroundRemoval>
                    </a14:imgEffect>
                  </a14:imgLayer>
                </a14:imgProps>
              </a:ext>
            </a:extLst>
          </a:blip>
          <a:stretch>
            <a:fillRect/>
          </a:stretch>
        </p:blipFill>
        <p:spPr>
          <a:xfrm>
            <a:off x="10960332" y="696136"/>
            <a:ext cx="949545" cy="1138030"/>
          </a:xfrm>
          <a:prstGeom prst="rect">
            <a:avLst/>
          </a:prstGeom>
          <a:ln>
            <a:noFill/>
          </a:ln>
        </p:spPr>
      </p:pic>
    </p:spTree>
    <p:extLst>
      <p:ext uri="{BB962C8B-B14F-4D97-AF65-F5344CB8AC3E}">
        <p14:creationId xmlns:p14="http://schemas.microsoft.com/office/powerpoint/2010/main" val="224715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98E3BD5-5475-363C-A33C-CA9F593C1D57}"/>
              </a:ext>
            </a:extLst>
          </p:cNvPr>
          <p:cNvSpPr>
            <a:spLocks noGrp="1"/>
          </p:cNvSpPr>
          <p:nvPr>
            <p:ph idx="1"/>
          </p:nvPr>
        </p:nvSpPr>
        <p:spPr>
          <a:xfrm>
            <a:off x="680321" y="2336873"/>
            <a:ext cx="9965220" cy="4131304"/>
          </a:xfrm>
        </p:spPr>
        <p:txBody>
          <a:bodyPr>
            <a:normAutofit/>
          </a:bodyPr>
          <a:lstStyle/>
          <a:p>
            <a:pPr algn="just"/>
            <a:r>
              <a:rPr lang="en-IN" sz="1700" dirty="0">
                <a:solidFill>
                  <a:srgbClr val="000000"/>
                </a:solidFill>
                <a:effectLst/>
                <a:latin typeface="Times New Roman" panose="02020603050405020304" pitchFamily="18" charset="0"/>
                <a:ea typeface="Calibri" panose="020F0502020204030204" pitchFamily="34" charset="0"/>
              </a:rPr>
              <a:t>Even when it comes to secularism, there is a sort of conflict between the minds of Constitution makers and present-day law makers who amended this particular Act. </a:t>
            </a:r>
          </a:p>
          <a:p>
            <a:pPr marL="0" indent="0" algn="just">
              <a:buNone/>
            </a:pPr>
            <a:endParaRPr lang="en-IN" sz="1700" dirty="0">
              <a:solidFill>
                <a:srgbClr val="000000"/>
              </a:solidFill>
              <a:effectLst/>
              <a:latin typeface="Times New Roman" panose="02020603050405020304" pitchFamily="18" charset="0"/>
              <a:ea typeface="Calibri" panose="020F0502020204030204" pitchFamily="34" charset="0"/>
            </a:endParaRPr>
          </a:p>
          <a:p>
            <a:pPr algn="just"/>
            <a:r>
              <a:rPr lang="en-IN" sz="1700" dirty="0">
                <a:solidFill>
                  <a:srgbClr val="000000"/>
                </a:solidFill>
                <a:effectLst/>
                <a:latin typeface="Times New Roman" panose="02020603050405020304" pitchFamily="18" charset="0"/>
                <a:ea typeface="Calibri" panose="020F0502020204030204" pitchFamily="34" charset="0"/>
              </a:rPr>
              <a:t>The makers of the constitution always wanted to welcome and respect all the religions in our country and which is why they supported Secularism and not any one state religion. </a:t>
            </a:r>
          </a:p>
          <a:p>
            <a:pPr marL="0" indent="0" algn="just">
              <a:buNone/>
            </a:pPr>
            <a:endParaRPr lang="en-IN" sz="1700" dirty="0">
              <a:solidFill>
                <a:srgbClr val="000000"/>
              </a:solidFill>
              <a:effectLst/>
              <a:latin typeface="Times New Roman" panose="02020603050405020304" pitchFamily="18" charset="0"/>
              <a:ea typeface="Calibri" panose="020F0502020204030204" pitchFamily="34" charset="0"/>
            </a:endParaRPr>
          </a:p>
          <a:p>
            <a:pPr algn="just"/>
            <a:r>
              <a:rPr lang="en-IN" sz="1700" dirty="0">
                <a:solidFill>
                  <a:srgbClr val="000000"/>
                </a:solidFill>
                <a:effectLst/>
                <a:latin typeface="Times New Roman" panose="02020603050405020304" pitchFamily="18" charset="0"/>
                <a:ea typeface="Calibri" panose="020F0502020204030204" pitchFamily="34" charset="0"/>
              </a:rPr>
              <a:t>Whereas on the other hand it is believed that the present government deviated from that belief of the makers and indeed made a law that hampers that principle of secularism and discriminates against few religions. </a:t>
            </a:r>
            <a:endParaRPr lang="en-IN" sz="1700" dirty="0"/>
          </a:p>
        </p:txBody>
      </p:sp>
      <p:pic>
        <p:nvPicPr>
          <p:cNvPr id="2" name="Picture 1">
            <a:extLst>
              <a:ext uri="{FF2B5EF4-FFF2-40B4-BE49-F238E27FC236}">
                <a16:creationId xmlns:a16="http://schemas.microsoft.com/office/drawing/2014/main" xmlns="" id="{58F61240-C23B-5BFB-8BE6-B2799E5521B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2581" y1="33794" x2="42581" y2="33794"/>
                        <a14:foregroundMark x1="50960" y1="41664" x2="50960" y2="41664"/>
                        <a14:foregroundMark x1="52013" y1="35539" x2="52013" y2="35539"/>
                      </a14:backgroundRemoval>
                    </a14:imgEffect>
                  </a14:imgLayer>
                </a14:imgProps>
              </a:ext>
            </a:extLst>
          </a:blip>
          <a:stretch>
            <a:fillRect/>
          </a:stretch>
        </p:blipFill>
        <p:spPr>
          <a:xfrm>
            <a:off x="11027708" y="684702"/>
            <a:ext cx="949545" cy="1138030"/>
          </a:xfrm>
          <a:prstGeom prst="rect">
            <a:avLst/>
          </a:prstGeom>
          <a:ln>
            <a:noFill/>
          </a:ln>
        </p:spPr>
      </p:pic>
    </p:spTree>
    <p:extLst>
      <p:ext uri="{BB962C8B-B14F-4D97-AF65-F5344CB8AC3E}">
        <p14:creationId xmlns:p14="http://schemas.microsoft.com/office/powerpoint/2010/main" val="1500965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BDAD841-90BD-825D-9DB7-F8560059EF96}"/>
              </a:ext>
            </a:extLst>
          </p:cNvPr>
          <p:cNvSpPr txBox="1"/>
          <p:nvPr/>
        </p:nvSpPr>
        <p:spPr>
          <a:xfrm>
            <a:off x="3570973" y="2791328"/>
            <a:ext cx="6025415" cy="1015663"/>
          </a:xfrm>
          <a:prstGeom prst="rect">
            <a:avLst/>
          </a:prstGeom>
          <a:noFill/>
        </p:spPr>
        <p:txBody>
          <a:bodyPr wrap="square" rtlCol="0">
            <a:spAutoFit/>
          </a:bodyPr>
          <a:lstStyle/>
          <a:p>
            <a:r>
              <a:rPr lang="en-IN" sz="6000" dirty="0"/>
              <a:t>THANK YOU !</a:t>
            </a:r>
          </a:p>
        </p:txBody>
      </p:sp>
      <p:pic>
        <p:nvPicPr>
          <p:cNvPr id="3" name="Picture 2">
            <a:extLst>
              <a:ext uri="{FF2B5EF4-FFF2-40B4-BE49-F238E27FC236}">
                <a16:creationId xmlns:a16="http://schemas.microsoft.com/office/drawing/2014/main" xmlns="" id="{323E4576-299D-8B7B-60EA-CD783ACE582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2581" y1="33794" x2="42581" y2="33794"/>
                        <a14:foregroundMark x1="50960" y1="41664" x2="50960" y2="41664"/>
                        <a14:foregroundMark x1="52013" y1="35539" x2="52013" y2="35539"/>
                      </a14:backgroundRemoval>
                    </a14:imgEffect>
                  </a14:imgLayer>
                </a14:imgProps>
              </a:ext>
            </a:extLst>
          </a:blip>
          <a:stretch>
            <a:fillRect/>
          </a:stretch>
        </p:blipFill>
        <p:spPr>
          <a:xfrm>
            <a:off x="10941082" y="684703"/>
            <a:ext cx="949545" cy="1138030"/>
          </a:xfrm>
          <a:prstGeom prst="rect">
            <a:avLst/>
          </a:prstGeom>
          <a:ln>
            <a:noFill/>
          </a:ln>
        </p:spPr>
      </p:pic>
    </p:spTree>
    <p:extLst>
      <p:ext uri="{BB962C8B-B14F-4D97-AF65-F5344CB8AC3E}">
        <p14:creationId xmlns:p14="http://schemas.microsoft.com/office/powerpoint/2010/main" val="122536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B776A6-A2F7-3AC3-BF3B-B337DE329905}"/>
              </a:ext>
            </a:extLst>
          </p:cNvPr>
          <p:cNvSpPr>
            <a:spLocks noGrp="1"/>
          </p:cNvSpPr>
          <p:nvPr>
            <p:ph type="title"/>
          </p:nvPr>
        </p:nvSpPr>
        <p:spPr/>
        <p:txBody>
          <a:bodyPr/>
          <a:lstStyle/>
          <a:p>
            <a:r>
              <a:rPr lang="en-IN" dirty="0"/>
              <a:t>INTRODUCTION</a:t>
            </a:r>
          </a:p>
        </p:txBody>
      </p:sp>
      <p:sp>
        <p:nvSpPr>
          <p:cNvPr id="3" name="Content Placeholder 2">
            <a:extLst>
              <a:ext uri="{FF2B5EF4-FFF2-40B4-BE49-F238E27FC236}">
                <a16:creationId xmlns:a16="http://schemas.microsoft.com/office/drawing/2014/main" xmlns="" id="{530C341F-0249-5B11-68E8-799EF76A0EE9}"/>
              </a:ext>
            </a:extLst>
          </p:cNvPr>
          <p:cNvSpPr>
            <a:spLocks noGrp="1"/>
          </p:cNvSpPr>
          <p:nvPr>
            <p:ph idx="1"/>
          </p:nvPr>
        </p:nvSpPr>
        <p:spPr>
          <a:xfrm>
            <a:off x="680321" y="2336872"/>
            <a:ext cx="10638988" cy="4323809"/>
          </a:xfrm>
        </p:spPr>
        <p:txBody>
          <a:bodyPr>
            <a:normAutofit/>
          </a:bodyPr>
          <a:lstStyle/>
          <a:p>
            <a:pPr algn="just">
              <a:lnSpc>
                <a:spcPct val="100000"/>
              </a:lnSpc>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India is known for its secularism and diversity. It  is filled with various different groups of people coming from different background, religion, caste. This is why India is known for its kind of secularism, wherein the </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State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does not have a religion of its own and all the religions are equally protected and treated with equality. </a:t>
            </a:r>
          </a:p>
          <a:p>
            <a:pPr algn="just">
              <a:lnSpc>
                <a:spcPct val="100000"/>
              </a:lnSpc>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India follows a system of single citizenship. It is governed by the Citizenship Act, 1955 which allows for Citizenship to be obtained by birth, ancestry, registration, or naturalization. Under each category there are various pre requisites and conditions laid down in order to obtain Citizenship and time period is being specified which must be adhered to.</a:t>
            </a:r>
          </a:p>
          <a:p>
            <a:pPr algn="just">
              <a:lnSpc>
                <a:spcPct val="100000"/>
              </a:lnSpc>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But this long-standing principle of secularism was questioned when the Citizenship Amendment Act was passed on 11</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December 2019, by the BJP government. Through this there was an Amendment brought into the Section 2 of Citizenship Act, 1955 which spoke about “Illegal Migrant” and their citizenship.</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C852A80C-EC70-7352-AA2F-16FE3A2F1C3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2581" y1="33794" x2="42581" y2="33794"/>
                        <a14:foregroundMark x1="50960" y1="41664" x2="50960" y2="41664"/>
                        <a14:foregroundMark x1="52013" y1="35539" x2="52013" y2="35539"/>
                      </a14:backgroundRemoval>
                    </a14:imgEffect>
                  </a14:imgLayer>
                </a14:imgProps>
              </a:ext>
            </a:extLst>
          </a:blip>
          <a:stretch>
            <a:fillRect/>
          </a:stretch>
        </p:blipFill>
        <p:spPr>
          <a:xfrm>
            <a:off x="11036906" y="753228"/>
            <a:ext cx="949545" cy="1138030"/>
          </a:xfrm>
          <a:prstGeom prst="rect">
            <a:avLst/>
          </a:prstGeom>
          <a:ln>
            <a:noFill/>
          </a:ln>
        </p:spPr>
      </p:pic>
    </p:spTree>
    <p:extLst>
      <p:ext uri="{BB962C8B-B14F-4D97-AF65-F5344CB8AC3E}">
        <p14:creationId xmlns:p14="http://schemas.microsoft.com/office/powerpoint/2010/main" val="75749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FA2A8-9C7C-A36E-2661-2E4164EB1F00}"/>
              </a:ext>
            </a:extLst>
          </p:cNvPr>
          <p:cNvSpPr>
            <a:spLocks noGrp="1"/>
          </p:cNvSpPr>
          <p:nvPr>
            <p:ph type="title"/>
          </p:nvPr>
        </p:nvSpPr>
        <p:spPr/>
        <p:txBody>
          <a:bodyPr/>
          <a:lstStyle/>
          <a:p>
            <a:r>
              <a:rPr lang="en-IN" dirty="0"/>
              <a:t>Citizenship Amendment Act 2019</a:t>
            </a:r>
          </a:p>
        </p:txBody>
      </p:sp>
      <p:graphicFrame>
        <p:nvGraphicFramePr>
          <p:cNvPr id="4" name="Content Placeholder 3">
            <a:extLst>
              <a:ext uri="{FF2B5EF4-FFF2-40B4-BE49-F238E27FC236}">
                <a16:creationId xmlns:a16="http://schemas.microsoft.com/office/drawing/2014/main" xmlns="" id="{99932E07-F333-6043-63DB-91FFCC47E042}"/>
              </a:ext>
            </a:extLst>
          </p:cNvPr>
          <p:cNvGraphicFramePr>
            <a:graphicFrameLocks noGrp="1"/>
          </p:cNvGraphicFramePr>
          <p:nvPr>
            <p:ph idx="1"/>
            <p:extLst>
              <p:ext uri="{D42A27DB-BD31-4B8C-83A1-F6EECF244321}">
                <p14:modId xmlns:p14="http://schemas.microsoft.com/office/powerpoint/2010/main" val="3174914010"/>
              </p:ext>
            </p:extLst>
          </p:nvPr>
        </p:nvGraphicFramePr>
        <p:xfrm>
          <a:off x="-2399763" y="2259871"/>
          <a:ext cx="9613861" cy="4140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xmlns="" id="{0AB6E404-6661-0718-E367-1F4C117BE0DE}"/>
              </a:ext>
            </a:extLst>
          </p:cNvPr>
          <p:cNvSpPr/>
          <p:nvPr/>
        </p:nvSpPr>
        <p:spPr>
          <a:xfrm>
            <a:off x="4624497" y="3701406"/>
            <a:ext cx="2550695" cy="741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xmlns="" id="{9316D503-AD85-3DB2-1F73-6729E0F12AD0}"/>
              </a:ext>
            </a:extLst>
          </p:cNvPr>
          <p:cNvSpPr txBox="1"/>
          <p:nvPr/>
        </p:nvSpPr>
        <p:spPr>
          <a:xfrm>
            <a:off x="4812615" y="3887312"/>
            <a:ext cx="2174458" cy="369332"/>
          </a:xfrm>
          <a:prstGeom prst="rect">
            <a:avLst/>
          </a:prstGeom>
          <a:noFill/>
        </p:spPr>
        <p:txBody>
          <a:bodyPr wrap="square" rtlCol="0">
            <a:spAutoFit/>
          </a:bodyPr>
          <a:lstStyle/>
          <a:p>
            <a:r>
              <a:rPr lang="en-IN" dirty="0"/>
              <a:t>Amendment 2019</a:t>
            </a:r>
          </a:p>
        </p:txBody>
      </p:sp>
      <p:graphicFrame>
        <p:nvGraphicFramePr>
          <p:cNvPr id="11" name="Diagram 10">
            <a:extLst>
              <a:ext uri="{FF2B5EF4-FFF2-40B4-BE49-F238E27FC236}">
                <a16:creationId xmlns:a16="http://schemas.microsoft.com/office/drawing/2014/main" xmlns="" id="{02E69A57-3010-8CA7-E04C-93A7C8C48F12}"/>
              </a:ext>
            </a:extLst>
          </p:cNvPr>
          <p:cNvGraphicFramePr/>
          <p:nvPr>
            <p:extLst>
              <p:ext uri="{D42A27DB-BD31-4B8C-83A1-F6EECF244321}">
                <p14:modId xmlns:p14="http://schemas.microsoft.com/office/powerpoint/2010/main" val="4216596808"/>
              </p:ext>
            </p:extLst>
          </p:nvPr>
        </p:nvGraphicFramePr>
        <p:xfrm>
          <a:off x="6096000" y="2489346"/>
          <a:ext cx="7295948" cy="39114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a:extLst>
              <a:ext uri="{FF2B5EF4-FFF2-40B4-BE49-F238E27FC236}">
                <a16:creationId xmlns:a16="http://schemas.microsoft.com/office/drawing/2014/main" xmlns="" id="{899279D1-D704-402D-9165-E2462D91EE50}"/>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42581" y1="33794" x2="42581" y2="33794"/>
                        <a14:foregroundMark x1="50960" y1="41664" x2="50960" y2="41664"/>
                        <a14:foregroundMark x1="52013" y1="35539" x2="52013" y2="35539"/>
                      </a14:backgroundRemoval>
                    </a14:imgEffect>
                  </a14:imgLayer>
                </a14:imgProps>
              </a:ext>
            </a:extLst>
          </a:blip>
          <a:stretch>
            <a:fillRect/>
          </a:stretch>
        </p:blipFill>
        <p:spPr>
          <a:xfrm>
            <a:off x="11036906" y="667564"/>
            <a:ext cx="949545" cy="1138030"/>
          </a:xfrm>
          <a:prstGeom prst="rect">
            <a:avLst/>
          </a:prstGeom>
          <a:ln>
            <a:noFill/>
          </a:ln>
        </p:spPr>
      </p:pic>
    </p:spTree>
    <p:extLst>
      <p:ext uri="{BB962C8B-B14F-4D97-AF65-F5344CB8AC3E}">
        <p14:creationId xmlns:p14="http://schemas.microsoft.com/office/powerpoint/2010/main" val="237915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3627E0-D7D1-716C-205C-78FD1FF8B550}"/>
              </a:ext>
            </a:extLst>
          </p:cNvPr>
          <p:cNvSpPr>
            <a:spLocks noGrp="1"/>
          </p:cNvSpPr>
          <p:nvPr>
            <p:ph type="title"/>
          </p:nvPr>
        </p:nvSpPr>
        <p:spPr>
          <a:xfrm>
            <a:off x="322513" y="776861"/>
            <a:ext cx="10034062" cy="1393624"/>
          </a:xfrm>
        </p:spPr>
        <p:txBody>
          <a:bodyPr>
            <a:noAutofit/>
          </a:bodyPr>
          <a:lstStyle/>
          <a:p>
            <a:pPr algn="ctr"/>
            <a:r>
              <a:rPr lang="en-IN" sz="2000" b="1" dirty="0">
                <a:effectLst/>
                <a:ea typeface="Calibri" panose="020F0502020204030204" pitchFamily="34" charset="0"/>
                <a:cs typeface="Times New Roman" panose="02020603050405020304" pitchFamily="18" charset="0"/>
              </a:rPr>
              <a:t>COMPARISON BETWEEN PARENT LEGISLATION AND CITIZENSHIP AMENDMENT ACT, 2019</a:t>
            </a:r>
            <a:r>
              <a:rPr lang="en-IN" sz="2000" dirty="0">
                <a:effectLst/>
                <a:ea typeface="Calibri" panose="020F0502020204030204" pitchFamily="34" charset="0"/>
                <a:cs typeface="Times New Roman" panose="02020603050405020304" pitchFamily="18" charset="0"/>
              </a:rPr>
              <a:t/>
            </a:r>
            <a:br>
              <a:rPr lang="en-IN" sz="2000" dirty="0">
                <a:effectLst/>
                <a:ea typeface="Calibri" panose="020F0502020204030204" pitchFamily="34" charset="0"/>
                <a:cs typeface="Times New Roman" panose="02020603050405020304" pitchFamily="18" charset="0"/>
              </a:rPr>
            </a:br>
            <a:r>
              <a:rPr lang="en-IN" sz="2000" dirty="0">
                <a:effectLst/>
                <a:ea typeface="Calibri" panose="020F0502020204030204" pitchFamily="34" charset="0"/>
                <a:cs typeface="Times New Roman" panose="02020603050405020304" pitchFamily="18" charset="0"/>
              </a:rPr>
              <a:t/>
            </a:r>
            <a:br>
              <a:rPr lang="en-IN" sz="2000" dirty="0">
                <a:effectLst/>
                <a:ea typeface="Calibri" panose="020F0502020204030204" pitchFamily="34" charset="0"/>
                <a:cs typeface="Times New Roman" panose="02020603050405020304" pitchFamily="18" charset="0"/>
              </a:rPr>
            </a:br>
            <a:endParaRPr lang="en-IN" sz="2000" dirty="0"/>
          </a:p>
        </p:txBody>
      </p:sp>
      <p:graphicFrame>
        <p:nvGraphicFramePr>
          <p:cNvPr id="4" name="Table 4">
            <a:extLst>
              <a:ext uri="{FF2B5EF4-FFF2-40B4-BE49-F238E27FC236}">
                <a16:creationId xmlns:a16="http://schemas.microsoft.com/office/drawing/2014/main" xmlns="" id="{8A9174C5-A2FB-A4BA-A818-825596FA77DA}"/>
              </a:ext>
            </a:extLst>
          </p:cNvPr>
          <p:cNvGraphicFramePr>
            <a:graphicFrameLocks noGrp="1"/>
          </p:cNvGraphicFramePr>
          <p:nvPr>
            <p:ph idx="1"/>
            <p:extLst>
              <p:ext uri="{D42A27DB-BD31-4B8C-83A1-F6EECF244321}">
                <p14:modId xmlns:p14="http://schemas.microsoft.com/office/powerpoint/2010/main" val="2306454935"/>
              </p:ext>
            </p:extLst>
          </p:nvPr>
        </p:nvGraphicFramePr>
        <p:xfrm>
          <a:off x="920220" y="2479703"/>
          <a:ext cx="9613899" cy="3845560"/>
        </p:xfrm>
        <a:graphic>
          <a:graphicData uri="http://schemas.openxmlformats.org/drawingml/2006/table">
            <a:tbl>
              <a:tblPr firstRow="1" bandRow="1">
                <a:tableStyleId>{5C22544A-7EE6-4342-B048-85BDC9FD1C3A}</a:tableStyleId>
              </a:tblPr>
              <a:tblGrid>
                <a:gridCol w="1923014">
                  <a:extLst>
                    <a:ext uri="{9D8B030D-6E8A-4147-A177-3AD203B41FA5}">
                      <a16:colId xmlns:a16="http://schemas.microsoft.com/office/drawing/2014/main" xmlns="" val="2226703049"/>
                    </a:ext>
                  </a:extLst>
                </a:gridCol>
                <a:gridCol w="4486252">
                  <a:extLst>
                    <a:ext uri="{9D8B030D-6E8A-4147-A177-3AD203B41FA5}">
                      <a16:colId xmlns:a16="http://schemas.microsoft.com/office/drawing/2014/main" xmlns="" val="785470220"/>
                    </a:ext>
                  </a:extLst>
                </a:gridCol>
                <a:gridCol w="3204633">
                  <a:extLst>
                    <a:ext uri="{9D8B030D-6E8A-4147-A177-3AD203B41FA5}">
                      <a16:colId xmlns:a16="http://schemas.microsoft.com/office/drawing/2014/main" xmlns="" val="2238645663"/>
                    </a:ext>
                  </a:extLst>
                </a:gridCol>
              </a:tblGrid>
              <a:tr h="370840">
                <a:tc>
                  <a:txBody>
                    <a:bodyPr/>
                    <a:lstStyle/>
                    <a:p>
                      <a:r>
                        <a:rPr lang="en-IN" sz="1500" dirty="0"/>
                        <a:t>BASIS </a:t>
                      </a:r>
                    </a:p>
                  </a:txBody>
                  <a:tcPr/>
                </a:tc>
                <a:tc>
                  <a:txBody>
                    <a:bodyPr/>
                    <a:lstStyle/>
                    <a:p>
                      <a:r>
                        <a:rPr lang="en-IN" sz="1500" dirty="0"/>
                        <a:t>PARENT LEGISLATION</a:t>
                      </a:r>
                    </a:p>
                  </a:txBody>
                  <a:tcPr/>
                </a:tc>
                <a:tc>
                  <a:txBody>
                    <a:bodyPr/>
                    <a:lstStyle/>
                    <a:p>
                      <a:r>
                        <a:rPr lang="en-IN" sz="1500" dirty="0"/>
                        <a:t>AMENDMENT ACT</a:t>
                      </a:r>
                    </a:p>
                  </a:txBody>
                  <a:tcPr/>
                </a:tc>
                <a:extLst>
                  <a:ext uri="{0D108BD9-81ED-4DB2-BD59-A6C34878D82A}">
                    <a16:rowId xmlns:a16="http://schemas.microsoft.com/office/drawing/2014/main" xmlns="" val="2465060789"/>
                  </a:ext>
                </a:extLst>
              </a:tr>
              <a:tr h="370840">
                <a:tc>
                  <a:txBody>
                    <a:bodyPr/>
                    <a:lstStyle/>
                    <a:p>
                      <a:r>
                        <a:rPr lang="en-IN" sz="1500" dirty="0"/>
                        <a:t>OBJECT AND PURPOSE</a:t>
                      </a:r>
                    </a:p>
                  </a:txBody>
                  <a:tcPr/>
                </a:tc>
                <a:tc>
                  <a:txBody>
                    <a:bodyPr/>
                    <a:lstStyle/>
                    <a:p>
                      <a:r>
                        <a:rPr lang="en-IN" sz="1500" kern="1200" dirty="0">
                          <a:solidFill>
                            <a:schemeClr val="dk1"/>
                          </a:solidFill>
                          <a:effectLst/>
                          <a:latin typeface="+mn-lt"/>
                          <a:ea typeface="+mn-ea"/>
                          <a:cs typeface="+mn-cs"/>
                        </a:rPr>
                        <a:t>Defining and establishing Indian citizenship</a:t>
                      </a:r>
                      <a:endParaRPr lang="en-IN" sz="1500" dirty="0"/>
                    </a:p>
                  </a:txBody>
                  <a:tcPr/>
                </a:tc>
                <a:tc>
                  <a:txBody>
                    <a:bodyPr/>
                    <a:lstStyle/>
                    <a:p>
                      <a:r>
                        <a:rPr lang="en-IN" sz="1500" kern="1200" dirty="0">
                          <a:solidFill>
                            <a:schemeClr val="dk1"/>
                          </a:solidFill>
                          <a:effectLst/>
                          <a:latin typeface="+mn-lt"/>
                          <a:ea typeface="+mn-ea"/>
                          <a:cs typeface="+mn-cs"/>
                        </a:rPr>
                        <a:t>furthering and amending. </a:t>
                      </a:r>
                      <a:endParaRPr lang="en-IN" sz="1500" dirty="0"/>
                    </a:p>
                  </a:txBody>
                  <a:tcPr/>
                </a:tc>
                <a:extLst>
                  <a:ext uri="{0D108BD9-81ED-4DB2-BD59-A6C34878D82A}">
                    <a16:rowId xmlns:a16="http://schemas.microsoft.com/office/drawing/2014/main" xmlns="" val="3674284468"/>
                  </a:ext>
                </a:extLst>
              </a:tr>
              <a:tr h="370840">
                <a:tc>
                  <a:txBody>
                    <a:bodyPr/>
                    <a:lstStyle/>
                    <a:p>
                      <a:r>
                        <a:rPr lang="en-IN" sz="1500" dirty="0"/>
                        <a:t>ILLEGAL MIGRANTS - citizenship</a:t>
                      </a:r>
                    </a:p>
                  </a:txBody>
                  <a:tcPr/>
                </a:tc>
                <a:tc>
                  <a:txBody>
                    <a:bodyPr/>
                    <a:lstStyle/>
                    <a:p>
                      <a:r>
                        <a:rPr lang="en-IN" sz="1500" kern="1200" dirty="0">
                          <a:solidFill>
                            <a:schemeClr val="dk1"/>
                          </a:solidFill>
                          <a:effectLst/>
                          <a:latin typeface="+mn-lt"/>
                          <a:ea typeface="+mn-ea"/>
                          <a:cs typeface="+mn-cs"/>
                        </a:rPr>
                        <a:t>prohibited illegal migrants to acquire the status of Indians. </a:t>
                      </a:r>
                      <a:endParaRPr lang="en-IN" sz="1500" dirty="0"/>
                    </a:p>
                  </a:txBody>
                  <a:tcPr/>
                </a:tc>
                <a:tc>
                  <a:txBody>
                    <a:bodyPr/>
                    <a:lstStyle/>
                    <a:p>
                      <a:r>
                        <a:rPr lang="en-IN" sz="1500" kern="1200" dirty="0">
                          <a:solidFill>
                            <a:schemeClr val="dk1"/>
                          </a:solidFill>
                          <a:effectLst/>
                          <a:latin typeface="+mn-lt"/>
                          <a:ea typeface="+mn-ea"/>
                          <a:cs typeface="+mn-cs"/>
                        </a:rPr>
                        <a:t>saved a few communities from persecution that they faced in the Muslim majority communities and ease out their process of obtaining Indian Citizenship</a:t>
                      </a:r>
                      <a:endParaRPr lang="en-IN" sz="1500" dirty="0"/>
                    </a:p>
                  </a:txBody>
                  <a:tcPr/>
                </a:tc>
                <a:extLst>
                  <a:ext uri="{0D108BD9-81ED-4DB2-BD59-A6C34878D82A}">
                    <a16:rowId xmlns:a16="http://schemas.microsoft.com/office/drawing/2014/main" xmlns="" val="2030470532"/>
                  </a:ext>
                </a:extLst>
              </a:tr>
              <a:tr h="370840">
                <a:tc>
                  <a:txBody>
                    <a:bodyPr/>
                    <a:lstStyle/>
                    <a:p>
                      <a:r>
                        <a:rPr lang="en-IN" sz="1500" dirty="0"/>
                        <a:t>STATUS OF ILLEGAL MIGRANTS</a:t>
                      </a:r>
                    </a:p>
                  </a:txBody>
                  <a:tcPr/>
                </a:tc>
                <a:tc>
                  <a:txBody>
                    <a:bodyPr/>
                    <a:lstStyle/>
                    <a:p>
                      <a:r>
                        <a:rPr lang="en-IN" sz="1500" dirty="0"/>
                        <a:t>They were not treated as Indian Citizens and there were legal proceedings against them upon their entry into India.</a:t>
                      </a:r>
                    </a:p>
                  </a:txBody>
                  <a:tcPr/>
                </a:tc>
                <a:tc>
                  <a:txBody>
                    <a:bodyPr/>
                    <a:lstStyle/>
                    <a:p>
                      <a:r>
                        <a:rPr lang="en-IN" sz="1500" kern="1200" dirty="0">
                          <a:solidFill>
                            <a:schemeClr val="dk1"/>
                          </a:solidFill>
                          <a:effectLst/>
                          <a:latin typeface="+mn-lt"/>
                          <a:ea typeface="+mn-ea"/>
                          <a:cs typeface="+mn-cs"/>
                        </a:rPr>
                        <a:t>these individuals will be treated as Indian citizens as of the date of their admission and all legal actions taken against them in connection with their unlawful migration or Citizenship will be dropped</a:t>
                      </a:r>
                      <a:endParaRPr lang="en-IN" sz="1500" dirty="0"/>
                    </a:p>
                  </a:txBody>
                  <a:tcPr/>
                </a:tc>
                <a:extLst>
                  <a:ext uri="{0D108BD9-81ED-4DB2-BD59-A6C34878D82A}">
                    <a16:rowId xmlns:a16="http://schemas.microsoft.com/office/drawing/2014/main" xmlns="" val="4260713301"/>
                  </a:ext>
                </a:extLst>
              </a:tr>
            </a:tbl>
          </a:graphicData>
        </a:graphic>
      </p:graphicFrame>
      <p:pic>
        <p:nvPicPr>
          <p:cNvPr id="3" name="Picture 2">
            <a:extLst>
              <a:ext uri="{FF2B5EF4-FFF2-40B4-BE49-F238E27FC236}">
                <a16:creationId xmlns:a16="http://schemas.microsoft.com/office/drawing/2014/main" xmlns="" id="{6974A28B-CA89-7AAB-1FD3-EFFEE7ADC19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2581" y1="33794" x2="42581" y2="33794"/>
                        <a14:foregroundMark x1="50960" y1="41664" x2="50960" y2="41664"/>
                        <a14:foregroundMark x1="52013" y1="35539" x2="52013" y2="35539"/>
                      </a14:backgroundRemoval>
                    </a14:imgEffect>
                  </a14:imgLayer>
                </a14:imgProps>
              </a:ext>
            </a:extLst>
          </a:blip>
          <a:stretch>
            <a:fillRect/>
          </a:stretch>
        </p:blipFill>
        <p:spPr>
          <a:xfrm>
            <a:off x="11007088" y="660274"/>
            <a:ext cx="949545" cy="1138030"/>
          </a:xfrm>
          <a:prstGeom prst="rect">
            <a:avLst/>
          </a:prstGeom>
          <a:ln>
            <a:noFill/>
          </a:ln>
        </p:spPr>
      </p:pic>
    </p:spTree>
    <p:extLst>
      <p:ext uri="{BB962C8B-B14F-4D97-AF65-F5344CB8AC3E}">
        <p14:creationId xmlns:p14="http://schemas.microsoft.com/office/powerpoint/2010/main" val="1635338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F1C4FD-14E4-1284-509F-CF5311A2AB13}"/>
              </a:ext>
            </a:extLst>
          </p:cNvPr>
          <p:cNvSpPr>
            <a:spLocks noGrp="1"/>
          </p:cNvSpPr>
          <p:nvPr>
            <p:ph type="title"/>
          </p:nvPr>
        </p:nvSpPr>
        <p:spPr/>
        <p:txBody>
          <a:bodyPr>
            <a:noAutofit/>
          </a:bodyPr>
          <a:lstStyle/>
          <a:p>
            <a:pPr>
              <a:lnSpc>
                <a:spcPct val="150000"/>
              </a:lnSpc>
              <a:spcAft>
                <a:spcPts val="800"/>
              </a:spcAft>
            </a:pPr>
            <a:r>
              <a:rPr lang="en-IN" sz="2100" dirty="0">
                <a:effectLst/>
                <a:ea typeface="Calibri" panose="020F0502020204030204" pitchFamily="34" charset="0"/>
                <a:cs typeface="Times New Roman" panose="02020603050405020304" pitchFamily="18" charset="0"/>
              </a:rPr>
              <a:t> </a:t>
            </a:r>
            <a:br>
              <a:rPr lang="en-IN" sz="2100" dirty="0">
                <a:effectLst/>
                <a:ea typeface="Calibri" panose="020F0502020204030204" pitchFamily="34" charset="0"/>
                <a:cs typeface="Times New Roman" panose="02020603050405020304" pitchFamily="18" charset="0"/>
              </a:rPr>
            </a:br>
            <a:r>
              <a:rPr lang="en-IN" sz="2100" b="1" dirty="0">
                <a:effectLst/>
                <a:ea typeface="Calibri" panose="020F0502020204030204" pitchFamily="34" charset="0"/>
                <a:cs typeface="Times New Roman" panose="02020603050405020304" pitchFamily="18" charset="0"/>
              </a:rPr>
              <a:t>CRTICISM OF CITIZENSHIP AMENDMENT ACT, 2019</a:t>
            </a:r>
            <a:r>
              <a:rPr lang="en-IN" sz="2100" dirty="0">
                <a:effectLst/>
                <a:ea typeface="Calibri" panose="020F0502020204030204" pitchFamily="34" charset="0"/>
                <a:cs typeface="Times New Roman" panose="02020603050405020304" pitchFamily="18" charset="0"/>
              </a:rPr>
              <a:t/>
            </a:r>
            <a:br>
              <a:rPr lang="en-IN" sz="2100" dirty="0">
                <a:effectLst/>
                <a:ea typeface="Calibri" panose="020F0502020204030204" pitchFamily="34" charset="0"/>
                <a:cs typeface="Times New Roman" panose="02020603050405020304" pitchFamily="18" charset="0"/>
              </a:rPr>
            </a:br>
            <a:endParaRPr lang="en-IN" sz="2100" dirty="0"/>
          </a:p>
        </p:txBody>
      </p:sp>
      <p:sp>
        <p:nvSpPr>
          <p:cNvPr id="3" name="Content Placeholder 2">
            <a:extLst>
              <a:ext uri="{FF2B5EF4-FFF2-40B4-BE49-F238E27FC236}">
                <a16:creationId xmlns:a16="http://schemas.microsoft.com/office/drawing/2014/main" xmlns="" id="{60F983E9-BA6A-1AA8-7BDF-3F90C66BAB47}"/>
              </a:ext>
            </a:extLst>
          </p:cNvPr>
          <p:cNvSpPr>
            <a:spLocks noGrp="1"/>
          </p:cNvSpPr>
          <p:nvPr>
            <p:ph idx="1"/>
          </p:nvPr>
        </p:nvSpPr>
        <p:spPr/>
        <p:txBody>
          <a:bodyPr>
            <a:normAutofit fontScale="85000" lnSpcReduction="10000"/>
          </a:bodyPr>
          <a:lstStyle/>
          <a:p>
            <a:pPr marL="342900" indent="-342900">
              <a:buAutoNum type="alphaUcPeriod"/>
            </a:pPr>
            <a:r>
              <a:rPr lang="en-IN" sz="1800" b="1" dirty="0">
                <a:solidFill>
                  <a:srgbClr val="000000"/>
                </a:solidFill>
                <a:effectLst/>
                <a:latin typeface="Times New Roman" panose="02020603050405020304" pitchFamily="18" charset="0"/>
                <a:ea typeface="Calibri" panose="020F0502020204030204" pitchFamily="34" charset="0"/>
              </a:rPr>
              <a:t>Against Secularism</a:t>
            </a:r>
          </a:p>
          <a:p>
            <a:pPr marL="0" indent="0">
              <a:lnSpc>
                <a:spcPct val="120000"/>
              </a:lnSpc>
              <a:buNone/>
            </a:pPr>
            <a:r>
              <a:rPr lang="en-IN" sz="1800" dirty="0">
                <a:solidFill>
                  <a:srgbClr val="000000"/>
                </a:solidFill>
                <a:effectLst/>
                <a:latin typeface="Times New Roman" panose="02020603050405020304" pitchFamily="18" charset="0"/>
                <a:ea typeface="Calibri" panose="020F0502020204030204" pitchFamily="34" charset="0"/>
              </a:rPr>
              <a:t>One of the major criticisms faced by this amendment is clearly the outright exclusion of Muslim communities from the 3 countries. It was contended that shows how the</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dirty="0">
                <a:solidFill>
                  <a:srgbClr val="000000"/>
                </a:solidFill>
                <a:effectLst/>
                <a:latin typeface="Times New Roman" panose="02020603050405020304" pitchFamily="18" charset="0"/>
                <a:ea typeface="Calibri" panose="020F0502020204030204" pitchFamily="34" charset="0"/>
              </a:rPr>
              <a:t>Citizenship Amendment Act, 2019 is focussed and targeted towards only Muslims. This indeed raised concerns as to the consistency with the principle of secularism which India claims to follow since time immemorial</a:t>
            </a:r>
            <a:r>
              <a:rPr lang="en-IN" sz="1800" b="1" dirty="0">
                <a:solidFill>
                  <a:srgbClr val="000000"/>
                </a:solidFill>
                <a:latin typeface="Times New Roman" panose="02020603050405020304" pitchFamily="18" charset="0"/>
                <a:ea typeface="Calibri" panose="020F0502020204030204" pitchFamily="34" charset="0"/>
              </a:rPr>
              <a:t>.</a:t>
            </a:r>
          </a:p>
          <a:p>
            <a:pPr marL="0" indent="0">
              <a:buNone/>
            </a:pPr>
            <a:r>
              <a:rPr lang="en-IN" sz="1800" b="1" dirty="0">
                <a:solidFill>
                  <a:srgbClr val="000000"/>
                </a:solidFill>
                <a:latin typeface="Times New Roman" panose="02020603050405020304" pitchFamily="18" charset="0"/>
              </a:rPr>
              <a:t>B. </a:t>
            </a:r>
            <a:r>
              <a:rPr lang="en-IN" sz="1800" b="1" dirty="0">
                <a:solidFill>
                  <a:srgbClr val="000000"/>
                </a:solidFill>
                <a:effectLst/>
                <a:latin typeface="Times New Roman" panose="02020603050405020304" pitchFamily="18" charset="0"/>
                <a:ea typeface="Calibri" panose="020F0502020204030204" pitchFamily="34" charset="0"/>
              </a:rPr>
              <a:t>Violates Article 14 of the Constitution</a:t>
            </a:r>
          </a:p>
          <a:p>
            <a:pPr marL="0" indent="0" algn="just">
              <a:lnSpc>
                <a:spcPct val="120000"/>
              </a:lnSpc>
              <a:spcAft>
                <a:spcPts val="800"/>
              </a:spcAft>
              <a:buNone/>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amendment should have passed the twin test of Article 14 as laid down in the case of State of West Bengal v. Anwar Ali. The twin test is as follows: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buFont typeface="+mj-lt"/>
              <a:buAutoNum type="alphaLcPeriod"/>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 must an Intelligible differentia in the discrimination between either individuals or groups that discriminated.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800"/>
              </a:spcAft>
              <a:buFont typeface="+mj-lt"/>
              <a:buAutoNum type="alphaLcPeriod"/>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differentiation must clearly have a rational nexus with the object that is sought to be achieved and the purpose of any Act.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pic>
        <p:nvPicPr>
          <p:cNvPr id="4" name="Picture 3">
            <a:extLst>
              <a:ext uri="{FF2B5EF4-FFF2-40B4-BE49-F238E27FC236}">
                <a16:creationId xmlns:a16="http://schemas.microsoft.com/office/drawing/2014/main" xmlns="" id="{50F76CA7-D241-CA77-BDCC-68A52B8238C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2581" y1="33794" x2="42581" y2="33794"/>
                        <a14:foregroundMark x1="50960" y1="41664" x2="50960" y2="41664"/>
                        <a14:foregroundMark x1="52013" y1="35539" x2="52013" y2="35539"/>
                      </a14:backgroundRemoval>
                    </a14:imgEffect>
                  </a14:imgLayer>
                </a14:imgProps>
              </a:ext>
            </a:extLst>
          </a:blip>
          <a:stretch>
            <a:fillRect/>
          </a:stretch>
        </p:blipFill>
        <p:spPr>
          <a:xfrm>
            <a:off x="11036906" y="693608"/>
            <a:ext cx="949545" cy="1138030"/>
          </a:xfrm>
          <a:prstGeom prst="rect">
            <a:avLst/>
          </a:prstGeom>
          <a:ln>
            <a:noFill/>
          </a:ln>
        </p:spPr>
      </p:pic>
    </p:spTree>
    <p:extLst>
      <p:ext uri="{BB962C8B-B14F-4D97-AF65-F5344CB8AC3E}">
        <p14:creationId xmlns:p14="http://schemas.microsoft.com/office/powerpoint/2010/main" val="43677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3A765A-64B1-4B76-3356-7928E3629AE3}"/>
              </a:ext>
            </a:extLst>
          </p:cNvPr>
          <p:cNvSpPr>
            <a:spLocks noGrp="1"/>
          </p:cNvSpPr>
          <p:nvPr>
            <p:ph type="title"/>
          </p:nvPr>
        </p:nvSpPr>
        <p:spPr/>
        <p:txBody>
          <a:bodyPr/>
          <a:lstStyle/>
          <a:p>
            <a:r>
              <a:rPr lang="en-IN" dirty="0">
                <a:cs typeface="Times New Roman" panose="02020603050405020304" pitchFamily="18" charset="0"/>
              </a:rPr>
              <a:t>Contd</a:t>
            </a:r>
            <a:r>
              <a:rPr lang="en-IN"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xmlns="" id="{C4D56D38-F2B8-77D6-AD9F-AFB5017A7472}"/>
              </a:ext>
            </a:extLst>
          </p:cNvPr>
          <p:cNvSpPr>
            <a:spLocks noGrp="1"/>
          </p:cNvSpPr>
          <p:nvPr>
            <p:ph idx="1"/>
          </p:nvPr>
        </p:nvSpPr>
        <p:spPr>
          <a:xfrm>
            <a:off x="680321" y="2233061"/>
            <a:ext cx="10581237" cy="4254366"/>
          </a:xfrm>
        </p:spPr>
        <p:txBody>
          <a:bodyPr>
            <a:normAutofit/>
          </a:bodyPr>
          <a:lstStyle/>
          <a:p>
            <a:pPr algn="just">
              <a:lnSpc>
                <a:spcPct val="100000"/>
              </a:lnSpc>
            </a:pPr>
            <a:r>
              <a:rPr lang="en-IN"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Another aspect of Article 14 is equal protection of law to alike people.</a:t>
            </a:r>
            <a:r>
              <a:rPr lang="en-IN"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Citizenship Amendment Act, 2019 will deny such equal protection to the alike illegal migrants by discriminating between the illegal migrants coming in from other countries as well apart from Pakistan, Bangladesh and Afghanistan in order to obtain citizenship. </a:t>
            </a:r>
          </a:p>
          <a:p>
            <a:pPr algn="just">
              <a:lnSpc>
                <a:spcPct val="100000"/>
              </a:lnSpc>
            </a:pPr>
            <a:r>
              <a:rPr lang="en-IN"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example, if person A who has faced hostility and persecution from Bhutan might enter into India and not be able to obtain Citizenship easily like any other illegal migrant entering from Pakistan who might not have gone through any hardship and still acquire Citizenship easily</a:t>
            </a:r>
            <a:endParaRPr lang="en-IN"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pPr>
            <a:endParaRPr lang="en-IN" sz="1500" dirty="0">
              <a:solidFill>
                <a:srgbClr val="000000"/>
              </a:solidFill>
              <a:latin typeface="Times New Roman" panose="02020603050405020304" pitchFamily="18" charset="0"/>
              <a:cs typeface="Times New Roman" panose="02020603050405020304" pitchFamily="18" charset="0"/>
            </a:endParaRPr>
          </a:p>
          <a:p>
            <a:pPr marL="0" indent="0" algn="just">
              <a:lnSpc>
                <a:spcPct val="100000"/>
              </a:lnSpc>
              <a:buNone/>
            </a:pPr>
            <a:r>
              <a:rPr lang="en-IN" sz="1500" dirty="0">
                <a:solidFill>
                  <a:srgbClr val="000000"/>
                </a:solidFill>
                <a:latin typeface="Times New Roman" panose="02020603050405020304" pitchFamily="18" charset="0"/>
                <a:cs typeface="Times New Roman" panose="02020603050405020304" pitchFamily="18" charset="0"/>
              </a:rPr>
              <a:t>C. </a:t>
            </a:r>
            <a:r>
              <a:rPr lang="en-IN"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Other relevant criticisms</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pPr>
            <a:r>
              <a:rPr lang="en-IN"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IN"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Citizenship Amendment Act, 2019 only considers Sikhs, Hindus, Jains, Parsis, Buddhists, Christians and exclusion of Muslims, but does not speak  about Jews or any other minor religions</a:t>
            </a:r>
          </a:p>
          <a:p>
            <a:pPr algn="just">
              <a:lnSpc>
                <a:spcPct val="100000"/>
              </a:lnSpc>
            </a:pPr>
            <a:r>
              <a:rPr lang="en-IN"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only speaks about migrants coming in only from 3 countries, and not about migrants coming in from the other border sharing countries like Bhutan, Myanmar or Nepal</a:t>
            </a:r>
            <a:endParaRPr lang="en-IN" sz="15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538D8DAC-1F65-B7F5-C813-332ECB41BD9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2581" y1="33794" x2="42581" y2="33794"/>
                        <a14:foregroundMark x1="50960" y1="41664" x2="50960" y2="41664"/>
                        <a14:foregroundMark x1="52013" y1="35539" x2="52013" y2="35539"/>
                      </a14:backgroundRemoval>
                    </a14:imgEffect>
                  </a14:imgLayer>
                </a14:imgProps>
              </a:ext>
            </a:extLst>
          </a:blip>
          <a:stretch>
            <a:fillRect/>
          </a:stretch>
        </p:blipFill>
        <p:spPr>
          <a:xfrm>
            <a:off x="11036906" y="753228"/>
            <a:ext cx="949545" cy="1138030"/>
          </a:xfrm>
          <a:prstGeom prst="rect">
            <a:avLst/>
          </a:prstGeom>
          <a:ln>
            <a:noFill/>
          </a:ln>
        </p:spPr>
      </p:pic>
    </p:spTree>
    <p:extLst>
      <p:ext uri="{BB962C8B-B14F-4D97-AF65-F5344CB8AC3E}">
        <p14:creationId xmlns:p14="http://schemas.microsoft.com/office/powerpoint/2010/main" val="262525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5EC2EE-CA4A-7BAD-F517-C7AE3F269F45}"/>
              </a:ext>
            </a:extLst>
          </p:cNvPr>
          <p:cNvSpPr>
            <a:spLocks noGrp="1"/>
          </p:cNvSpPr>
          <p:nvPr>
            <p:ph type="title"/>
          </p:nvPr>
        </p:nvSpPr>
        <p:spPr/>
        <p:txBody>
          <a:bodyPr>
            <a:normAutofit/>
          </a:bodyPr>
          <a:lstStyle/>
          <a:p>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DEFENSE OF CITIZENSHIP AMENDMENT ACT, 2019</a:t>
            </a:r>
            <a:r>
              <a:rPr lang="en-IN" sz="2400" dirty="0">
                <a:effectLst/>
                <a:latin typeface="Calibri" panose="020F0502020204030204" pitchFamily="34" charset="0"/>
                <a:ea typeface="Calibri" panose="020F0502020204030204" pitchFamily="34" charset="0"/>
                <a:cs typeface="Times New Roman" panose="02020603050405020304" pitchFamily="18" charset="0"/>
              </a:rPr>
              <a:t/>
            </a:r>
            <a:br>
              <a:rPr lang="en-IN" sz="2400" dirty="0">
                <a:effectLst/>
                <a:latin typeface="Calibri" panose="020F0502020204030204" pitchFamily="34" charset="0"/>
                <a:ea typeface="Calibri" panose="020F0502020204030204" pitchFamily="34" charset="0"/>
                <a:cs typeface="Times New Roman" panose="02020603050405020304" pitchFamily="18" charset="0"/>
              </a:rPr>
            </a:br>
            <a:endParaRPr lang="en-IN" sz="2400" dirty="0"/>
          </a:p>
        </p:txBody>
      </p:sp>
      <p:sp>
        <p:nvSpPr>
          <p:cNvPr id="3" name="Content Placeholder 2">
            <a:extLst>
              <a:ext uri="{FF2B5EF4-FFF2-40B4-BE49-F238E27FC236}">
                <a16:creationId xmlns:a16="http://schemas.microsoft.com/office/drawing/2014/main" xmlns="" id="{9A58E878-5A9A-4881-A3C2-A816E8032C76}"/>
              </a:ext>
            </a:extLst>
          </p:cNvPr>
          <p:cNvSpPr>
            <a:spLocks noGrp="1"/>
          </p:cNvSpPr>
          <p:nvPr>
            <p:ph idx="1"/>
          </p:nvPr>
        </p:nvSpPr>
        <p:spPr>
          <a:xfrm>
            <a:off x="680321" y="2500501"/>
            <a:ext cx="10417607" cy="5199709"/>
          </a:xfrm>
        </p:spPr>
        <p:txBody>
          <a:bodyPr>
            <a:normAutofit/>
          </a:bodyPr>
          <a:lstStyle/>
          <a:p>
            <a:pPr algn="just">
              <a:lnSpc>
                <a:spcPct val="100000"/>
              </a:lnSpc>
            </a:pPr>
            <a:r>
              <a:rPr lang="en-IN"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government in support of this Amendment Act</a:t>
            </a:r>
            <a:r>
              <a:rPr lang="en-I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has made it clear that the minority Muslim communities are not excluded to ever obtain citizenship, and that they can do so by entering India with valid passport and documents and obtain Citizenship as per the ways provided under the parent legislation. </a:t>
            </a:r>
          </a:p>
          <a:p>
            <a:pPr algn="just">
              <a:lnSpc>
                <a:spcPct val="100000"/>
              </a:lnSpc>
            </a:pPr>
            <a:r>
              <a:rPr lang="en-I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example, by countering the argument of Shias and Balochi Muslim groups, it is said that if they have also entered India with a view to protect themselves from persecution then their application shall also be considered on its own merits.</a:t>
            </a:r>
          </a:p>
          <a:p>
            <a:pPr algn="just">
              <a:lnSpc>
                <a:spcPct val="100000"/>
              </a:lnSpc>
            </a:pPr>
            <a:r>
              <a:rPr lang="en-I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Union Minister Amit Shah had argued during the passing of the bill in the year 2016, that this provision clearly passes the twin test of Article 14 by relying on the object and purpose statement of the Act. </a:t>
            </a:r>
            <a:endParaRPr lang="en-IN"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pPr>
            <a:r>
              <a:rPr lang="en-I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is also contended that the 6 communities mentioned in the amendment as well have certain pre-requisites to fulfill in order to gain Citizenship for themselves as it is not conferred upon them automatically. They are also required to satisfy the conditions as laid down in the 3</a:t>
            </a:r>
            <a:r>
              <a:rPr lang="en-IN" sz="16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rd</a:t>
            </a:r>
            <a:r>
              <a:rPr lang="en-I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schedule of the parent legislation. </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pPr>
            <a:endParaRPr lang="en-IN" sz="1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FCF33E48-9EA9-5009-DCA6-B63C745D62F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2581" y1="33794" x2="42581" y2="33794"/>
                        <a14:foregroundMark x1="50960" y1="41664" x2="50960" y2="41664"/>
                        <a14:foregroundMark x1="52013" y1="35539" x2="52013" y2="35539"/>
                      </a14:backgroundRemoval>
                    </a14:imgEffect>
                  </a14:imgLayer>
                </a14:imgProps>
              </a:ext>
            </a:extLst>
          </a:blip>
          <a:stretch>
            <a:fillRect/>
          </a:stretch>
        </p:blipFill>
        <p:spPr>
          <a:xfrm>
            <a:off x="11036906" y="724682"/>
            <a:ext cx="949545" cy="1138030"/>
          </a:xfrm>
          <a:prstGeom prst="rect">
            <a:avLst/>
          </a:prstGeom>
          <a:ln>
            <a:noFill/>
          </a:ln>
        </p:spPr>
      </p:pic>
    </p:spTree>
    <p:extLst>
      <p:ext uri="{BB962C8B-B14F-4D97-AF65-F5344CB8AC3E}">
        <p14:creationId xmlns:p14="http://schemas.microsoft.com/office/powerpoint/2010/main" val="340368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3E629D-7B66-2103-BB7D-1792EEB31F5C}"/>
              </a:ext>
            </a:extLst>
          </p:cNvPr>
          <p:cNvSpPr>
            <a:spLocks noGrp="1"/>
          </p:cNvSpPr>
          <p:nvPr>
            <p:ph type="title"/>
          </p:nvPr>
        </p:nvSpPr>
        <p:spPr/>
        <p:txBody>
          <a:bodyPr/>
          <a:lstStyle/>
          <a:p>
            <a:r>
              <a:rPr lang="en-IN" dirty="0"/>
              <a:t>Contd…</a:t>
            </a:r>
          </a:p>
        </p:txBody>
      </p:sp>
      <p:sp>
        <p:nvSpPr>
          <p:cNvPr id="3" name="Content Placeholder 2">
            <a:extLst>
              <a:ext uri="{FF2B5EF4-FFF2-40B4-BE49-F238E27FC236}">
                <a16:creationId xmlns:a16="http://schemas.microsoft.com/office/drawing/2014/main" xmlns="" id="{3F061B37-40F9-0B3A-FFB2-7ABB60A5AA2A}"/>
              </a:ext>
            </a:extLst>
          </p:cNvPr>
          <p:cNvSpPr>
            <a:spLocks noGrp="1"/>
          </p:cNvSpPr>
          <p:nvPr>
            <p:ph idx="1"/>
          </p:nvPr>
        </p:nvSpPr>
        <p:spPr>
          <a:xfrm>
            <a:off x="680321" y="2683383"/>
            <a:ext cx="10196226" cy="3599316"/>
          </a:xfrm>
        </p:spPr>
        <p:txBody>
          <a:bodyPr>
            <a:normAutofit/>
          </a:bodyPr>
          <a:lstStyle/>
          <a:p>
            <a:pPr algn="just">
              <a:lnSpc>
                <a:spcPct val="100000"/>
              </a:lnSpc>
            </a:pPr>
            <a:r>
              <a:rPr lang="en-IN" sz="1600" dirty="0">
                <a:solidFill>
                  <a:srgbClr val="000000"/>
                </a:solidFill>
                <a:effectLst/>
                <a:latin typeface="Times New Roman" panose="02020603050405020304" pitchFamily="18" charset="0"/>
                <a:ea typeface="Calibri" panose="020F0502020204030204" pitchFamily="34" charset="0"/>
              </a:rPr>
              <a:t>Another argument put forth was that the disadvantaged undocumented immigrants were victimised because of their religious convictions. They were subject to hostility because of their beliefs and faith in a particular kind of religion which was not in line or in consistency with those countries. </a:t>
            </a:r>
          </a:p>
          <a:p>
            <a:pPr marL="0" indent="0" algn="just">
              <a:lnSpc>
                <a:spcPct val="100000"/>
              </a:lnSpc>
              <a:buNone/>
            </a:pPr>
            <a:endParaRPr lang="en-IN" sz="1600" dirty="0">
              <a:solidFill>
                <a:srgbClr val="000000"/>
              </a:solidFill>
              <a:effectLst/>
              <a:latin typeface="Times New Roman" panose="02020603050405020304" pitchFamily="18" charset="0"/>
              <a:ea typeface="Calibri" panose="020F0502020204030204" pitchFamily="34" charset="0"/>
            </a:endParaRPr>
          </a:p>
          <a:p>
            <a:pPr algn="just">
              <a:lnSpc>
                <a:spcPct val="100000"/>
              </a:lnSpc>
            </a:pPr>
            <a:r>
              <a:rPr lang="en-IN" sz="1600" dirty="0">
                <a:solidFill>
                  <a:srgbClr val="000000"/>
                </a:solidFill>
                <a:effectLst/>
                <a:latin typeface="Times New Roman" panose="02020603050405020304" pitchFamily="18" charset="0"/>
                <a:ea typeface="Calibri" panose="020F0502020204030204" pitchFamily="34" charset="0"/>
              </a:rPr>
              <a:t>The main justifications given in defense are that the 3 countries which are mainly considered have a state religion that they promote and are not secular the way India is. This was the reason why the said group of communities required protection and Citizenship of India to be safeguarded from any kind of persecution. </a:t>
            </a:r>
            <a:endParaRPr lang="en-IN" sz="1600" dirty="0"/>
          </a:p>
        </p:txBody>
      </p:sp>
      <p:pic>
        <p:nvPicPr>
          <p:cNvPr id="4" name="Picture 3">
            <a:extLst>
              <a:ext uri="{FF2B5EF4-FFF2-40B4-BE49-F238E27FC236}">
                <a16:creationId xmlns:a16="http://schemas.microsoft.com/office/drawing/2014/main" xmlns="" id="{15D9C121-D4CA-6AD3-1D08-B7F17537770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2581" y1="33794" x2="42581" y2="33794"/>
                        <a14:foregroundMark x1="50960" y1="41664" x2="50960" y2="41664"/>
                        <a14:foregroundMark x1="52013" y1="35539" x2="52013" y2="35539"/>
                      </a14:backgroundRemoval>
                    </a14:imgEffect>
                  </a14:imgLayer>
                </a14:imgProps>
              </a:ext>
            </a:extLst>
          </a:blip>
          <a:stretch>
            <a:fillRect/>
          </a:stretch>
        </p:blipFill>
        <p:spPr>
          <a:xfrm>
            <a:off x="10950707" y="696136"/>
            <a:ext cx="949545" cy="1138030"/>
          </a:xfrm>
          <a:prstGeom prst="rect">
            <a:avLst/>
          </a:prstGeom>
          <a:ln>
            <a:noFill/>
          </a:ln>
        </p:spPr>
      </p:pic>
    </p:spTree>
    <p:extLst>
      <p:ext uri="{BB962C8B-B14F-4D97-AF65-F5344CB8AC3E}">
        <p14:creationId xmlns:p14="http://schemas.microsoft.com/office/powerpoint/2010/main" val="3555319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CDF046-DE9A-29B6-12B5-004C5D16E5D8}"/>
              </a:ext>
            </a:extLst>
          </p:cNvPr>
          <p:cNvSpPr>
            <a:spLocks noGrp="1"/>
          </p:cNvSpPr>
          <p:nvPr>
            <p:ph type="title"/>
          </p:nvPr>
        </p:nvSpPr>
        <p:spPr/>
        <p:txBody>
          <a:bodyPr/>
          <a:lstStyle/>
          <a:p>
            <a:r>
              <a:rPr lang="en-IN" dirty="0"/>
              <a:t>SECULARISM AND THE AMENDMENT ACT, 2019</a:t>
            </a:r>
          </a:p>
        </p:txBody>
      </p:sp>
      <p:sp>
        <p:nvSpPr>
          <p:cNvPr id="3" name="Content Placeholder 2">
            <a:extLst>
              <a:ext uri="{FF2B5EF4-FFF2-40B4-BE49-F238E27FC236}">
                <a16:creationId xmlns:a16="http://schemas.microsoft.com/office/drawing/2014/main" xmlns="" id="{9A891C3B-800D-AAD6-65C1-1E2006232334}"/>
              </a:ext>
            </a:extLst>
          </p:cNvPr>
          <p:cNvSpPr>
            <a:spLocks noGrp="1"/>
          </p:cNvSpPr>
          <p:nvPr>
            <p:ph idx="1"/>
          </p:nvPr>
        </p:nvSpPr>
        <p:spPr>
          <a:xfrm>
            <a:off x="680321" y="2336873"/>
            <a:ext cx="10841119" cy="4102428"/>
          </a:xfrm>
        </p:spPr>
        <p:txBody>
          <a:bodyPr>
            <a:normAutofit/>
          </a:bodyPr>
          <a:lstStyle/>
          <a:p>
            <a:pPr>
              <a:lnSpc>
                <a:spcPct val="100000"/>
              </a:lnSpc>
            </a:pPr>
            <a:r>
              <a:rPr lang="en-I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Secularism in general is a very subjective concept for all the countries and is applied in very different ways for all countries. In India, in short it just means that India as a country does not have or does not promote any religion of its own. </a:t>
            </a:r>
          </a:p>
          <a:p>
            <a:pPr>
              <a:lnSpc>
                <a:spcPct val="100000"/>
              </a:lnSpc>
            </a:pPr>
            <a:r>
              <a:rPr lang="en-I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with regards to</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Citizenship Amendment Act, 2019, it was the majority Muslim groups of Pakistan, Bangladesh and Afghanistan, who were not given the provision to avail the easier route of obtaining Citizenship like the Sikhs, Jains, Parsis, Hindus, Christians and Buddhists. This clearly showed biasness based on only religion and goes against the notion of secularism.</a:t>
            </a:r>
            <a:endParaRPr lang="en-IN"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r>
              <a:rPr lang="en-I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was the reason of hundreds of protests being held in the entire country by the Muslim communities claiming their right to equality and that they also have right to be protected and gain the status of being Indians within a span of 5 years instead of 11 years. </a:t>
            </a:r>
          </a:p>
          <a:p>
            <a:pPr>
              <a:lnSpc>
                <a:spcPct val="100000"/>
              </a:lnSpc>
            </a:pPr>
            <a:r>
              <a:rPr lang="en-I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 are various other provisions provided in the Constitution which indirectly or directly promote the concept of secularism. Article 15, 16, 25, 26 provides for no discrimination to be made only and solely on the ground of religion, and indeed supporting the idea of secularism by not letting the state to promote a state religion.</a:t>
            </a:r>
          </a:p>
          <a:p>
            <a:pPr>
              <a:lnSpc>
                <a:spcPct val="100000"/>
              </a:lnSpc>
            </a:pPr>
            <a:r>
              <a:rPr lang="en-I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Hence, this Amendment Act at the out front clearly violates the principle of secularism if it is proved that it violates Article 14.</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endParaRPr lang="en-I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C9055605-B70E-3028-5A0A-DCAB3C5CBA0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2581" y1="33794" x2="42581" y2="33794"/>
                        <a14:foregroundMark x1="50960" y1="41664" x2="50960" y2="41664"/>
                        <a14:foregroundMark x1="52013" y1="35539" x2="52013" y2="35539"/>
                      </a14:backgroundRemoval>
                    </a14:imgEffect>
                  </a14:imgLayer>
                </a14:imgProps>
              </a:ext>
            </a:extLst>
          </a:blip>
          <a:stretch>
            <a:fillRect/>
          </a:stretch>
        </p:blipFill>
        <p:spPr>
          <a:xfrm>
            <a:off x="11036906" y="696136"/>
            <a:ext cx="949545" cy="1138030"/>
          </a:xfrm>
          <a:prstGeom prst="rect">
            <a:avLst/>
          </a:prstGeom>
          <a:ln>
            <a:noFill/>
          </a:ln>
        </p:spPr>
      </p:pic>
    </p:spTree>
    <p:extLst>
      <p:ext uri="{BB962C8B-B14F-4D97-AF65-F5344CB8AC3E}">
        <p14:creationId xmlns:p14="http://schemas.microsoft.com/office/powerpoint/2010/main" val="393701442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565</TotalTime>
  <Words>1650</Words>
  <Application>Microsoft Office PowerPoint</Application>
  <PresentationFormat>Custom</PresentationFormat>
  <Paragraphs>69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Berlin</vt:lpstr>
      <vt:lpstr>CITIZENSHIP AMENDMENT ACT 2019: A CRITICAL ANALSIS</vt:lpstr>
      <vt:lpstr>INTRODUCTION</vt:lpstr>
      <vt:lpstr>Citizenship Amendment Act 2019</vt:lpstr>
      <vt:lpstr>COMPARISON BETWEEN PARENT LEGISLATION AND CITIZENSHIP AMENDMENT ACT, 2019  </vt:lpstr>
      <vt:lpstr>  CRTICISM OF CITIZENSHIP AMENDMENT ACT, 2019 </vt:lpstr>
      <vt:lpstr>Contd…</vt:lpstr>
      <vt:lpstr>DEFENSE OF CITIZENSHIP AMENDMENT ACT, 2019 </vt:lpstr>
      <vt:lpstr>Contd…</vt:lpstr>
      <vt:lpstr>SECULARISM AND THE AMENDMENT ACT, 2019</vt:lpstr>
      <vt:lpstr>CONCLUSION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CITIZENSHIP AMENDMENT ACT 2019: A CRITICAL ANALSIS</dc:title>
  <dc:creator>Dhruv Jain</dc:creator>
  <cp:lastModifiedBy>VINAY</cp:lastModifiedBy>
  <cp:revision>10</cp:revision>
  <dcterms:created xsi:type="dcterms:W3CDTF">2022-11-23T04:08:36Z</dcterms:created>
  <dcterms:modified xsi:type="dcterms:W3CDTF">2022-11-26T05:38:58Z</dcterms:modified>
</cp:coreProperties>
</file>