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70" r:id="rId3"/>
    <p:sldId id="271" r:id="rId4"/>
    <p:sldId id="272" r:id="rId5"/>
    <p:sldId id="273" r:id="rId6"/>
    <p:sldId id="274" r:id="rId7"/>
    <p:sldId id="275" r:id="rId8"/>
    <p:sldId id="276" r:id="rId9"/>
    <p:sldId id="277" r:id="rId10"/>
    <p:sldId id="278" r:id="rId11"/>
    <p:sldId id="279" r:id="rId12"/>
    <p:sldId id="280" r:id="rId13"/>
    <p:sldId id="281" r:id="rId14"/>
    <p:sldId id="282" r:id="rId15"/>
    <p:sldId id="263"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26"/>
    <p:restoredTop sz="96928"/>
  </p:normalViewPr>
  <p:slideViewPr>
    <p:cSldViewPr snapToGrid="0">
      <p:cViewPr varScale="1">
        <p:scale>
          <a:sx n="59" d="100"/>
          <a:sy n="59" d="100"/>
        </p:scale>
        <p:origin x="192" y="22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A7925-916E-1741-B1D8-A1548AB2D7BE}" type="datetimeFigureOut">
              <a:rPr lang="en-US" smtClean="0"/>
              <a:t>12/7/22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44AC40-5490-B54D-9867-0AB5C07E414C}" type="slidenum">
              <a:rPr lang="en-US" smtClean="0"/>
              <a:t>‹#›</a:t>
            </a:fld>
            <a:endParaRPr lang="en-US"/>
          </a:p>
        </p:txBody>
      </p:sp>
    </p:spTree>
    <p:extLst>
      <p:ext uri="{BB962C8B-B14F-4D97-AF65-F5344CB8AC3E}">
        <p14:creationId xmlns:p14="http://schemas.microsoft.com/office/powerpoint/2010/main" val="912602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6fa3c898_0_7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c6fa3c898_0_7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GB"/>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47F87FE-5770-F249-9BF1-E99AD6BDDC3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86071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47F87FE-5770-F249-9BF1-E99AD6BDDC33}"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2390365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GB"/>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47F87FE-5770-F249-9BF1-E99AD6BDDC3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434296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GB"/>
              <a:t>Click to edit Master text styles</a:t>
            </a:r>
          </a:p>
        </p:txBody>
      </p:sp>
      <p:sp>
        <p:nvSpPr>
          <p:cNvPr id="4" name="Date Placeholder 3"/>
          <p:cNvSpPr>
            <a:spLocks noGrp="1"/>
          </p:cNvSpPr>
          <p:nvPr>
            <p:ph type="dt" sz="half" idx="10"/>
          </p:nvPr>
        </p:nvSpPr>
        <p:spPr/>
        <p:txBody>
          <a:bodyPr/>
          <a:lstStyle/>
          <a:p>
            <a:fld id="{647F87FE-5770-F249-9BF1-E99AD6BDDC3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3160733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GB"/>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GB"/>
              <a:t>Click to edit Master text styles</a:t>
            </a:r>
          </a:p>
        </p:txBody>
      </p:sp>
      <p:sp>
        <p:nvSpPr>
          <p:cNvPr id="4" name="Date Placeholder 3"/>
          <p:cNvSpPr>
            <a:spLocks noGrp="1"/>
          </p:cNvSpPr>
          <p:nvPr>
            <p:ph type="dt" sz="half" idx="10"/>
          </p:nvPr>
        </p:nvSpPr>
        <p:spPr/>
        <p:txBody>
          <a:bodyPr/>
          <a:lstStyle/>
          <a:p>
            <a:fld id="{647F87FE-5770-F249-9BF1-E99AD6BDDC3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312887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47F87FE-5770-F249-9BF1-E99AD6BDDC3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1651618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47F87FE-5770-F249-9BF1-E99AD6BDDC3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14714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47F87FE-5770-F249-9BF1-E99AD6BDDC3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12920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47F87FE-5770-F249-9BF1-E99AD6BDDC3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4293690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6096000" y="167"/>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0" name="Google Shape;50;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1"/>
              </a:buClr>
              <a:buSzPts val="3600"/>
              <a:buNone/>
              <a:defRPr sz="4800">
                <a:solidFill>
                  <a:schemeClr val="dk1"/>
                </a:solidFill>
              </a:defRPr>
            </a:lvl1pPr>
            <a:lvl2pPr lvl="1" algn="ctr">
              <a:spcBef>
                <a:spcPts val="0"/>
              </a:spcBef>
              <a:spcAft>
                <a:spcPts val="0"/>
              </a:spcAft>
              <a:buClr>
                <a:schemeClr val="dk1"/>
              </a:buClr>
              <a:buSzPts val="3600"/>
              <a:buNone/>
              <a:defRPr sz="4800">
                <a:solidFill>
                  <a:schemeClr val="dk1"/>
                </a:solidFill>
              </a:defRPr>
            </a:lvl2pPr>
            <a:lvl3pPr lvl="2" algn="ctr">
              <a:spcBef>
                <a:spcPts val="0"/>
              </a:spcBef>
              <a:spcAft>
                <a:spcPts val="0"/>
              </a:spcAft>
              <a:buClr>
                <a:schemeClr val="dk1"/>
              </a:buClr>
              <a:buSzPts val="3600"/>
              <a:buNone/>
              <a:defRPr sz="4800">
                <a:solidFill>
                  <a:schemeClr val="dk1"/>
                </a:solidFill>
              </a:defRPr>
            </a:lvl3pPr>
            <a:lvl4pPr lvl="3" algn="ctr">
              <a:spcBef>
                <a:spcPts val="0"/>
              </a:spcBef>
              <a:spcAft>
                <a:spcPts val="0"/>
              </a:spcAft>
              <a:buClr>
                <a:schemeClr val="dk1"/>
              </a:buClr>
              <a:buSzPts val="3600"/>
              <a:buNone/>
              <a:defRPr sz="4800">
                <a:solidFill>
                  <a:schemeClr val="dk1"/>
                </a:solidFill>
              </a:defRPr>
            </a:lvl4pPr>
            <a:lvl5pPr lvl="4" algn="ctr">
              <a:spcBef>
                <a:spcPts val="0"/>
              </a:spcBef>
              <a:spcAft>
                <a:spcPts val="0"/>
              </a:spcAft>
              <a:buClr>
                <a:schemeClr val="dk1"/>
              </a:buClr>
              <a:buSzPts val="3600"/>
              <a:buNone/>
              <a:defRPr sz="4800">
                <a:solidFill>
                  <a:schemeClr val="dk1"/>
                </a:solidFill>
              </a:defRPr>
            </a:lvl5pPr>
            <a:lvl6pPr lvl="5" algn="ctr">
              <a:spcBef>
                <a:spcPts val="0"/>
              </a:spcBef>
              <a:spcAft>
                <a:spcPts val="0"/>
              </a:spcAft>
              <a:buClr>
                <a:schemeClr val="dk1"/>
              </a:buClr>
              <a:buSzPts val="3600"/>
              <a:buNone/>
              <a:defRPr sz="4800">
                <a:solidFill>
                  <a:schemeClr val="dk1"/>
                </a:solidFill>
              </a:defRPr>
            </a:lvl6pPr>
            <a:lvl7pPr lvl="6" algn="ctr">
              <a:spcBef>
                <a:spcPts val="0"/>
              </a:spcBef>
              <a:spcAft>
                <a:spcPts val="0"/>
              </a:spcAft>
              <a:buClr>
                <a:schemeClr val="dk1"/>
              </a:buClr>
              <a:buSzPts val="3600"/>
              <a:buNone/>
              <a:defRPr sz="4800">
                <a:solidFill>
                  <a:schemeClr val="dk1"/>
                </a:solidFill>
              </a:defRPr>
            </a:lvl7pPr>
            <a:lvl8pPr lvl="7" algn="ctr">
              <a:spcBef>
                <a:spcPts val="0"/>
              </a:spcBef>
              <a:spcAft>
                <a:spcPts val="0"/>
              </a:spcAft>
              <a:buClr>
                <a:schemeClr val="dk1"/>
              </a:buClr>
              <a:buSzPts val="3600"/>
              <a:buNone/>
              <a:defRPr sz="4800">
                <a:solidFill>
                  <a:schemeClr val="dk1"/>
                </a:solidFill>
              </a:defRPr>
            </a:lvl8pPr>
            <a:lvl9pPr lvl="8" algn="ctr">
              <a:spcBef>
                <a:spcPts val="0"/>
              </a:spcBef>
              <a:spcAft>
                <a:spcPts val="0"/>
              </a:spcAft>
              <a:buClr>
                <a:schemeClr val="dk1"/>
              </a:buClr>
              <a:buSzPts val="3600"/>
              <a:buNone/>
              <a:defRPr sz="4800">
                <a:solidFill>
                  <a:schemeClr val="dk1"/>
                </a:solidFill>
              </a:defRPr>
            </a:lvl9pPr>
          </a:lstStyle>
          <a:p>
            <a:endParaRPr/>
          </a:p>
        </p:txBody>
      </p:sp>
      <p:sp>
        <p:nvSpPr>
          <p:cNvPr id="52" name="Google Shape;52;p9"/>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3" name="Google Shape;53;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408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47F87FE-5770-F249-9BF1-E99AD6BDDC3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392807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GB"/>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47F87FE-5770-F249-9BF1-E99AD6BDDC33}" type="datetimeFigureOut">
              <a:rPr lang="en-US" smtClean="0"/>
              <a:t>12/7/22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2109728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47F87FE-5770-F249-9BF1-E99AD6BDDC33}"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3815692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47F87FE-5770-F249-9BF1-E99AD6BDDC33}" type="datetimeFigureOut">
              <a:rPr lang="en-US" smtClean="0"/>
              <a:t>12/7/22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3632123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47F87FE-5770-F249-9BF1-E99AD6BDDC33}" type="datetimeFigureOut">
              <a:rPr lang="en-US" smtClean="0"/>
              <a:t>12/7/22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1036594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F87FE-5770-F249-9BF1-E99AD6BDDC33}" type="datetimeFigureOut">
              <a:rPr lang="en-US" smtClean="0"/>
              <a:t>12/7/22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185062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47F87FE-5770-F249-9BF1-E99AD6BDDC33}" type="datetimeFigureOut">
              <a:rPr lang="en-US" smtClean="0"/>
              <a:t>12/7/22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188573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647F87FE-5770-F249-9BF1-E99AD6BDDC33}" type="datetimeFigureOut">
              <a:rPr lang="en-US" smtClean="0"/>
              <a:t>12/7/22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94952E53-D16C-7243-9DFC-157CC529549B}" type="slidenum">
              <a:rPr lang="en-US" smtClean="0"/>
              <a:t>‹#›</a:t>
            </a:fld>
            <a:endParaRPr lang="en-US"/>
          </a:p>
        </p:txBody>
      </p:sp>
    </p:spTree>
    <p:extLst>
      <p:ext uri="{BB962C8B-B14F-4D97-AF65-F5344CB8AC3E}">
        <p14:creationId xmlns:p14="http://schemas.microsoft.com/office/powerpoint/2010/main" val="75253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47F87FE-5770-F249-9BF1-E99AD6BDDC33}" type="datetimeFigureOut">
              <a:rPr lang="en-US" smtClean="0"/>
              <a:t>12/7/22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94952E53-D16C-7243-9DFC-157CC529549B}" type="slidenum">
              <a:rPr lang="en-US" smtClean="0"/>
              <a:t>‹#›</a:t>
            </a:fld>
            <a:endParaRPr lang="en-US"/>
          </a:p>
        </p:txBody>
      </p:sp>
    </p:spTree>
    <p:extLst>
      <p:ext uri="{BB962C8B-B14F-4D97-AF65-F5344CB8AC3E}">
        <p14:creationId xmlns:p14="http://schemas.microsoft.com/office/powerpoint/2010/main" val="19865748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hyperlink" Target="mailto:office@kotharilegal.com"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283B-D7C1-B0A4-A1DF-F55E834BD34E}"/>
              </a:ext>
            </a:extLst>
          </p:cNvPr>
          <p:cNvSpPr>
            <a:spLocks noGrp="1"/>
          </p:cNvSpPr>
          <p:nvPr>
            <p:ph type="ctrTitle"/>
          </p:nvPr>
        </p:nvSpPr>
        <p:spPr/>
        <p:txBody>
          <a:bodyPr>
            <a:normAutofit/>
          </a:bodyPr>
          <a:lstStyle/>
          <a:p>
            <a:pPr algn="l"/>
            <a:r>
              <a:rPr lang="en-US" sz="4000" b="1" dirty="0">
                <a:solidFill>
                  <a:schemeClr val="tx1"/>
                </a:solidFill>
              </a:rPr>
              <a:t>Alternative dispute resolution mechanisms: Opportunities and challenges</a:t>
            </a:r>
          </a:p>
        </p:txBody>
      </p:sp>
      <p:sp>
        <p:nvSpPr>
          <p:cNvPr id="3" name="Subtitle 2">
            <a:extLst>
              <a:ext uri="{FF2B5EF4-FFF2-40B4-BE49-F238E27FC236}">
                <a16:creationId xmlns:a16="http://schemas.microsoft.com/office/drawing/2014/main" id="{3A1AE92D-4D20-29B9-0CF0-E70CCF0305EF}"/>
              </a:ext>
            </a:extLst>
          </p:cNvPr>
          <p:cNvSpPr>
            <a:spLocks noGrp="1"/>
          </p:cNvSpPr>
          <p:nvPr>
            <p:ph type="subTitle" idx="1"/>
          </p:nvPr>
        </p:nvSpPr>
        <p:spPr/>
        <p:txBody>
          <a:bodyPr/>
          <a:lstStyle/>
          <a:p>
            <a:pPr algn="l"/>
            <a:endParaRPr lang="en-US" sz="2800" b="1" dirty="0">
              <a:solidFill>
                <a:schemeClr val="tx1"/>
              </a:solidFill>
            </a:endParaRPr>
          </a:p>
          <a:p>
            <a:pPr algn="l"/>
            <a:r>
              <a:rPr lang="en-US" sz="2800" b="1" dirty="0">
                <a:solidFill>
                  <a:schemeClr val="tx1"/>
                </a:solidFill>
              </a:rPr>
              <a:t>Dr. Justice (Former) </a:t>
            </a:r>
            <a:r>
              <a:rPr lang="en-US" sz="2800" b="1" dirty="0" err="1">
                <a:solidFill>
                  <a:schemeClr val="tx1"/>
                </a:solidFill>
              </a:rPr>
              <a:t>Vineet</a:t>
            </a:r>
            <a:r>
              <a:rPr lang="en-US" sz="2800" b="1" dirty="0">
                <a:solidFill>
                  <a:schemeClr val="tx1"/>
                </a:solidFill>
              </a:rPr>
              <a:t> Kothari </a:t>
            </a:r>
          </a:p>
          <a:p>
            <a:pPr algn="l"/>
            <a:r>
              <a:rPr lang="en-US" b="1" dirty="0">
                <a:solidFill>
                  <a:schemeClr val="tx1"/>
                </a:solidFill>
              </a:rPr>
              <a:t>Senior Advocate</a:t>
            </a:r>
          </a:p>
        </p:txBody>
      </p:sp>
      <p:pic>
        <p:nvPicPr>
          <p:cNvPr id="5" name="Picture 4">
            <a:extLst>
              <a:ext uri="{FF2B5EF4-FFF2-40B4-BE49-F238E27FC236}">
                <a16:creationId xmlns:a16="http://schemas.microsoft.com/office/drawing/2014/main" id="{3441A01C-57BC-6139-E650-34414C3541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3774594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p:txBody>
          <a:bodyPr/>
          <a:lstStyle/>
          <a:p>
            <a:r>
              <a:rPr lang="en-US" b="1" dirty="0"/>
              <a:t>Interplay of ADR &amp; MSMED Act, 2006</a:t>
            </a:r>
          </a:p>
        </p:txBody>
      </p:sp>
      <p:sp>
        <p:nvSpPr>
          <p:cNvPr id="4" name="Content Placeholder 3">
            <a:extLst>
              <a:ext uri="{FF2B5EF4-FFF2-40B4-BE49-F238E27FC236}">
                <a16:creationId xmlns:a16="http://schemas.microsoft.com/office/drawing/2014/main" id="{CA2698AD-0CDA-9A74-310B-013E81FA31E5}"/>
              </a:ext>
            </a:extLst>
          </p:cNvPr>
          <p:cNvSpPr>
            <a:spLocks noGrp="1"/>
          </p:cNvSpPr>
          <p:nvPr>
            <p:ph idx="1"/>
          </p:nvPr>
        </p:nvSpPr>
        <p:spPr>
          <a:xfrm>
            <a:off x="1141413" y="2667000"/>
            <a:ext cx="9905998" cy="2335824"/>
          </a:xfrm>
        </p:spPr>
        <p:txBody>
          <a:bodyPr/>
          <a:lstStyle/>
          <a:p>
            <a:pPr>
              <a:buFont typeface="Wingdings" pitchFamily="2" charset="2"/>
              <a:buChar char="v"/>
            </a:pPr>
            <a:r>
              <a:rPr lang="en-US" dirty="0"/>
              <a:t> </a:t>
            </a:r>
            <a:r>
              <a:rPr lang="en-US" cap="none" dirty="0"/>
              <a:t>In a country like India with a burgeoning population, the micro, small and medium enterprises (MSME) sector contributes significantly to its economic evolution. With the aim of facilitating the promotion, development and enhancement of competitiveness inter se between micro, small and medium enterprises, the Parliament of India enacted the Micro, Small and Medium Enterprises Development Act, 2006 (MSMED Act). </a:t>
            </a:r>
            <a:endParaRPr lang="en-US" dirty="0"/>
          </a:p>
        </p:txBody>
      </p:sp>
      <p:pic>
        <p:nvPicPr>
          <p:cNvPr id="6" name="Picture 5">
            <a:extLst>
              <a:ext uri="{FF2B5EF4-FFF2-40B4-BE49-F238E27FC236}">
                <a16:creationId xmlns:a16="http://schemas.microsoft.com/office/drawing/2014/main" id="{D4BD4AA6-A416-A2DC-13A9-7D789C8361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149287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p:txBody>
          <a:bodyPr/>
          <a:lstStyle/>
          <a:p>
            <a:r>
              <a:rPr lang="en-US" b="1" dirty="0"/>
              <a:t>Recovery of delayed payments – chapter V of MSMED Act</a:t>
            </a:r>
          </a:p>
        </p:txBody>
      </p:sp>
      <p:sp>
        <p:nvSpPr>
          <p:cNvPr id="4" name="Content Placeholder 3">
            <a:extLst>
              <a:ext uri="{FF2B5EF4-FFF2-40B4-BE49-F238E27FC236}">
                <a16:creationId xmlns:a16="http://schemas.microsoft.com/office/drawing/2014/main" id="{CA2698AD-0CDA-9A74-310B-013E81FA31E5}"/>
              </a:ext>
            </a:extLst>
          </p:cNvPr>
          <p:cNvSpPr>
            <a:spLocks noGrp="1"/>
          </p:cNvSpPr>
          <p:nvPr>
            <p:ph idx="1"/>
          </p:nvPr>
        </p:nvSpPr>
        <p:spPr>
          <a:xfrm>
            <a:off x="1141413" y="2280744"/>
            <a:ext cx="9905998" cy="4067301"/>
          </a:xfrm>
        </p:spPr>
        <p:txBody>
          <a:bodyPr>
            <a:normAutofit/>
          </a:bodyPr>
          <a:lstStyle/>
          <a:p>
            <a:pPr>
              <a:buFont typeface="Wingdings" pitchFamily="2" charset="2"/>
              <a:buChar char="v"/>
            </a:pPr>
            <a:r>
              <a:rPr lang="en-US" cap="none" dirty="0"/>
              <a:t>Recovery of delayed payments - Section 16</a:t>
            </a:r>
          </a:p>
          <a:p>
            <a:pPr>
              <a:buFont typeface="Wingdings" pitchFamily="2" charset="2"/>
              <a:buChar char="v"/>
            </a:pPr>
            <a:r>
              <a:rPr lang="en-US" cap="none" dirty="0"/>
              <a:t>Remedy only available to micro &amp; small enterprises</a:t>
            </a:r>
          </a:p>
          <a:p>
            <a:pPr>
              <a:buFont typeface="Wingdings" pitchFamily="2" charset="2"/>
              <a:buChar char="v"/>
            </a:pPr>
            <a:r>
              <a:rPr lang="en-US" cap="none" dirty="0"/>
              <a:t>Disputes to the referred to The Micro and Small Enterprises Facilitation Council (MSEFC) – Section 18</a:t>
            </a:r>
          </a:p>
          <a:p>
            <a:pPr>
              <a:buFont typeface="Wingdings" pitchFamily="2" charset="2"/>
              <a:buChar char="v"/>
            </a:pPr>
            <a:r>
              <a:rPr lang="en-US" cap="none" dirty="0"/>
              <a:t>9 Facilitation Councils in Rajasthan with the following forums being applicable for Bhilwara:</a:t>
            </a:r>
          </a:p>
          <a:p>
            <a:pPr marL="0" indent="0">
              <a:buNone/>
            </a:pPr>
            <a:r>
              <a:rPr lang="en-US" cap="none" dirty="0"/>
              <a:t>	1. Amount in dispute &lt; 25 lakhs – </a:t>
            </a:r>
            <a:r>
              <a:rPr lang="en-US" b="1" u="sng" cap="none" dirty="0"/>
              <a:t>MSEFC, Ajmer</a:t>
            </a:r>
          </a:p>
          <a:p>
            <a:pPr marL="0" indent="0">
              <a:buNone/>
            </a:pPr>
            <a:r>
              <a:rPr lang="en-US" cap="none" dirty="0"/>
              <a:t>	2. Amount in dispute &gt; 25 lakhs but &lt; 75 lakhs – </a:t>
            </a:r>
            <a:r>
              <a:rPr lang="en-US" b="1" u="sng" cap="none" dirty="0"/>
              <a:t>MSEFC HQ 2, Jaipur</a:t>
            </a:r>
          </a:p>
          <a:p>
            <a:pPr marL="0" indent="0">
              <a:buNone/>
            </a:pPr>
            <a:r>
              <a:rPr lang="en-US" cap="none" dirty="0"/>
              <a:t>	3. Amount in dispute &gt; 75 lakhs – </a:t>
            </a:r>
            <a:r>
              <a:rPr lang="en-US" b="1" u="sng" cap="none" dirty="0"/>
              <a:t>MSEFC HQ 1, Jaipur</a:t>
            </a:r>
          </a:p>
        </p:txBody>
      </p:sp>
      <p:pic>
        <p:nvPicPr>
          <p:cNvPr id="6" name="Picture 5">
            <a:extLst>
              <a:ext uri="{FF2B5EF4-FFF2-40B4-BE49-F238E27FC236}">
                <a16:creationId xmlns:a16="http://schemas.microsoft.com/office/drawing/2014/main" id="{D4BD4AA6-A416-A2DC-13A9-7D789C8361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174111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p:txBody>
          <a:bodyPr/>
          <a:lstStyle/>
          <a:p>
            <a:r>
              <a:rPr lang="en-US" b="1" dirty="0"/>
              <a:t>Dispute resolution process in Rajasthan MSEFC</a:t>
            </a:r>
          </a:p>
        </p:txBody>
      </p:sp>
      <p:sp>
        <p:nvSpPr>
          <p:cNvPr id="4" name="Content Placeholder 3">
            <a:extLst>
              <a:ext uri="{FF2B5EF4-FFF2-40B4-BE49-F238E27FC236}">
                <a16:creationId xmlns:a16="http://schemas.microsoft.com/office/drawing/2014/main" id="{CA2698AD-0CDA-9A74-310B-013E81FA31E5}"/>
              </a:ext>
            </a:extLst>
          </p:cNvPr>
          <p:cNvSpPr>
            <a:spLocks noGrp="1"/>
          </p:cNvSpPr>
          <p:nvPr>
            <p:ph idx="1"/>
          </p:nvPr>
        </p:nvSpPr>
        <p:spPr>
          <a:xfrm>
            <a:off x="1141413" y="2280744"/>
            <a:ext cx="9905998" cy="4067301"/>
          </a:xfrm>
        </p:spPr>
        <p:txBody>
          <a:bodyPr>
            <a:normAutofit/>
          </a:bodyPr>
          <a:lstStyle/>
          <a:p>
            <a:pPr marL="457200" indent="-457200">
              <a:buAutoNum type="arabicPeriod"/>
            </a:pPr>
            <a:r>
              <a:rPr lang="en-US" cap="none" dirty="0"/>
              <a:t>Applicant to go to ”</a:t>
            </a:r>
            <a:r>
              <a:rPr lang="en-US" cap="none" dirty="0" err="1"/>
              <a:t>Samadhan</a:t>
            </a:r>
            <a:r>
              <a:rPr lang="en-US" cap="none" dirty="0"/>
              <a:t>” Portal online and file application;</a:t>
            </a:r>
          </a:p>
          <a:p>
            <a:pPr marL="457200" indent="-457200">
              <a:buAutoNum type="arabicPeriod"/>
            </a:pPr>
            <a:r>
              <a:rPr lang="en-US" cap="none" dirty="0"/>
              <a:t>After filing and if it gets accepted as a case, provide the relevant documents as prescribed;</a:t>
            </a:r>
          </a:p>
          <a:p>
            <a:pPr marL="457200" indent="-457200">
              <a:buAutoNum type="arabicPeriod"/>
            </a:pPr>
            <a:r>
              <a:rPr lang="en-US" cap="none" dirty="0"/>
              <a:t>Once the MSEFC has accepted a dispute for adjudication, it will first go for conciliation by itself or through another institution;</a:t>
            </a:r>
          </a:p>
          <a:p>
            <a:pPr marL="457200" indent="-457200">
              <a:buAutoNum type="arabicPeriod"/>
            </a:pPr>
            <a:r>
              <a:rPr lang="en-US" cap="none" dirty="0"/>
              <a:t>Where conciliation has been unsuccessful, the MSEFC will arbitrate itself or through another institution.</a:t>
            </a:r>
          </a:p>
        </p:txBody>
      </p:sp>
      <p:pic>
        <p:nvPicPr>
          <p:cNvPr id="6" name="Picture 5">
            <a:extLst>
              <a:ext uri="{FF2B5EF4-FFF2-40B4-BE49-F238E27FC236}">
                <a16:creationId xmlns:a16="http://schemas.microsoft.com/office/drawing/2014/main" id="{D4BD4AA6-A416-A2DC-13A9-7D789C8361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1576519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a:xfrm>
            <a:off x="1141413" y="240323"/>
            <a:ext cx="9905998" cy="1671145"/>
          </a:xfrm>
        </p:spPr>
        <p:txBody>
          <a:bodyPr/>
          <a:lstStyle/>
          <a:p>
            <a:r>
              <a:rPr lang="en-US" b="1" dirty="0"/>
              <a:t>Primacy of MSMED ACT, 2006 over A&amp;C Act, 1996</a:t>
            </a:r>
          </a:p>
        </p:txBody>
      </p:sp>
      <p:sp>
        <p:nvSpPr>
          <p:cNvPr id="4" name="Content Placeholder 3">
            <a:extLst>
              <a:ext uri="{FF2B5EF4-FFF2-40B4-BE49-F238E27FC236}">
                <a16:creationId xmlns:a16="http://schemas.microsoft.com/office/drawing/2014/main" id="{CA2698AD-0CDA-9A74-310B-013E81FA31E5}"/>
              </a:ext>
            </a:extLst>
          </p:cNvPr>
          <p:cNvSpPr>
            <a:spLocks noGrp="1"/>
          </p:cNvSpPr>
          <p:nvPr>
            <p:ph idx="1"/>
          </p:nvPr>
        </p:nvSpPr>
        <p:spPr>
          <a:xfrm>
            <a:off x="1141413" y="1767254"/>
            <a:ext cx="9905998" cy="4850424"/>
          </a:xfrm>
        </p:spPr>
        <p:txBody>
          <a:bodyPr>
            <a:noAutofit/>
          </a:bodyPr>
          <a:lstStyle/>
          <a:p>
            <a:pPr>
              <a:buFont typeface="Wingdings" pitchFamily="2" charset="2"/>
              <a:buChar char="v"/>
            </a:pPr>
            <a:r>
              <a:rPr lang="en-US" sz="1600" cap="none" dirty="0"/>
              <a:t>While substantially similar, there are some fundamental differences in dispute resolution processes under the MSMED Act, 2006 &amp; A&amp;C Act, 1996. The former is much more supplier centric and should therefore be preferred by suppliers. </a:t>
            </a:r>
          </a:p>
          <a:p>
            <a:pPr>
              <a:buFont typeface="Wingdings" pitchFamily="2" charset="2"/>
              <a:buChar char="v"/>
            </a:pPr>
            <a:r>
              <a:rPr lang="en-US" sz="1600" cap="none" dirty="0"/>
              <a:t>In the event of a dispute where the parties have an arbitration agreement in existence and MSMED Act is also applicable, which one will be applicable?</a:t>
            </a:r>
          </a:p>
          <a:p>
            <a:pPr>
              <a:buFont typeface="Wingdings" pitchFamily="2" charset="2"/>
              <a:buChar char="v"/>
            </a:pPr>
            <a:r>
              <a:rPr lang="en-US" sz="1600" cap="none" dirty="0"/>
              <a:t>The Supreme Court has laid down that primacy will be given to proceedings under the MSMED Act, 2006 as the same is a special statute while the A&amp;C Act is a general statute.</a:t>
            </a:r>
          </a:p>
          <a:p>
            <a:pPr marL="0" indent="0" algn="r">
              <a:buNone/>
            </a:pPr>
            <a:r>
              <a:rPr lang="en-US" sz="1400" i="1" cap="none" dirty="0"/>
              <a:t>M/s. </a:t>
            </a:r>
            <a:r>
              <a:rPr lang="en-US" sz="1400" i="1" cap="none" dirty="0" err="1"/>
              <a:t>Silpi</a:t>
            </a:r>
            <a:r>
              <a:rPr lang="en-US" sz="1400" i="1" cap="none" dirty="0"/>
              <a:t> Industries Etc. v. Kerala State Road Transport Corporation &amp; </a:t>
            </a:r>
            <a:r>
              <a:rPr lang="en-US" sz="1400" i="1" cap="none" dirty="0" err="1"/>
              <a:t>Anr</a:t>
            </a:r>
            <a:r>
              <a:rPr lang="en-US" sz="1400" i="1" cap="none" dirty="0"/>
              <a:t> (2021)</a:t>
            </a:r>
            <a:endParaRPr lang="en-US" sz="1600" i="1" cap="none" dirty="0"/>
          </a:p>
          <a:p>
            <a:pPr>
              <a:buFont typeface="Wingdings" pitchFamily="2" charset="2"/>
              <a:buChar char="v"/>
            </a:pPr>
            <a:r>
              <a:rPr lang="en-US" sz="1600" cap="none" dirty="0"/>
              <a:t>However, where a buyer has invoked the arbitration clause before the issue is referred to MSEFC, the Bombay HC has held that proceedings under the Arbitration Agreement will be valid.</a:t>
            </a:r>
          </a:p>
          <a:p>
            <a:pPr marL="0" indent="0" algn="r">
              <a:buNone/>
            </a:pPr>
            <a:r>
              <a:rPr lang="en-US" sz="1400" i="1" cap="none" dirty="0" err="1"/>
              <a:t>Porwal</a:t>
            </a:r>
            <a:r>
              <a:rPr lang="en-US" sz="1400" i="1" cap="none" dirty="0"/>
              <a:t> Sales v. Flame Control Industries (2017)</a:t>
            </a:r>
          </a:p>
          <a:p>
            <a:pPr>
              <a:buFont typeface="Wingdings" pitchFamily="2" charset="2"/>
              <a:buChar char="v"/>
            </a:pPr>
            <a:r>
              <a:rPr lang="en-US" sz="1600" cap="none" dirty="0"/>
              <a:t>However, to avail the benefits as provided under the MSMED Act, 2006, it is mandatory for the supplier to file the Memorandum as envisaged under Section 8 of the MSMED Act.</a:t>
            </a:r>
          </a:p>
          <a:p>
            <a:pPr marL="0" indent="0" algn="r">
              <a:buNone/>
            </a:pPr>
            <a:r>
              <a:rPr lang="en-US" sz="1400" i="1" cap="none" dirty="0" err="1"/>
              <a:t>Khyaati</a:t>
            </a:r>
            <a:r>
              <a:rPr lang="en-US" sz="1400" i="1" cap="none" dirty="0"/>
              <a:t> Engineering v. Prodigy Hydro Power Pvt. Ltd.(2021)</a:t>
            </a:r>
          </a:p>
        </p:txBody>
      </p:sp>
      <p:pic>
        <p:nvPicPr>
          <p:cNvPr id="6" name="Picture 5">
            <a:extLst>
              <a:ext uri="{FF2B5EF4-FFF2-40B4-BE49-F238E27FC236}">
                <a16:creationId xmlns:a16="http://schemas.microsoft.com/office/drawing/2014/main" id="{D4BD4AA6-A416-A2DC-13A9-7D789C8361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77143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a:xfrm>
            <a:off x="1141413" y="240323"/>
            <a:ext cx="9905998" cy="1905000"/>
          </a:xfrm>
        </p:spPr>
        <p:txBody>
          <a:bodyPr/>
          <a:lstStyle/>
          <a:p>
            <a:r>
              <a:rPr lang="en-US" b="1" dirty="0"/>
              <a:t>Conclusion</a:t>
            </a:r>
          </a:p>
        </p:txBody>
      </p:sp>
      <p:sp>
        <p:nvSpPr>
          <p:cNvPr id="4" name="Content Placeholder 3">
            <a:extLst>
              <a:ext uri="{FF2B5EF4-FFF2-40B4-BE49-F238E27FC236}">
                <a16:creationId xmlns:a16="http://schemas.microsoft.com/office/drawing/2014/main" id="{CA2698AD-0CDA-9A74-310B-013E81FA31E5}"/>
              </a:ext>
            </a:extLst>
          </p:cNvPr>
          <p:cNvSpPr>
            <a:spLocks noGrp="1"/>
          </p:cNvSpPr>
          <p:nvPr>
            <p:ph idx="1"/>
          </p:nvPr>
        </p:nvSpPr>
        <p:spPr>
          <a:xfrm>
            <a:off x="1141413" y="1761999"/>
            <a:ext cx="9905998" cy="3829910"/>
          </a:xfrm>
        </p:spPr>
        <p:txBody>
          <a:bodyPr>
            <a:normAutofit/>
          </a:bodyPr>
          <a:lstStyle/>
          <a:p>
            <a:pPr>
              <a:buFont typeface="Wingdings" pitchFamily="2" charset="2"/>
              <a:buChar char="v"/>
            </a:pPr>
            <a:r>
              <a:rPr lang="en-US" cap="none" dirty="0"/>
              <a:t>Given the long pendency of cases in Indian courts, alternative dispute resolution processes can provide a simpler, time efficient and cost effective way for small and medium sized industrialists to manage their disputes. </a:t>
            </a:r>
          </a:p>
          <a:p>
            <a:pPr>
              <a:buFont typeface="Wingdings" pitchFamily="2" charset="2"/>
              <a:buChar char="v"/>
            </a:pPr>
            <a:r>
              <a:rPr lang="en-US" cap="none" dirty="0"/>
              <a:t>However, the effectiveness of ADR mechanisms will depend on the specific strategy and purpose with which such mechanisms are put into action. Something as simple as a poorly drafted arbitration clause or appointing the wrong arbitrator or not registering under the MSMED Act can derail the entire process. </a:t>
            </a:r>
          </a:p>
          <a:p>
            <a:pPr>
              <a:buFont typeface="Wingdings" pitchFamily="2" charset="2"/>
              <a:buChar char="v"/>
            </a:pPr>
            <a:r>
              <a:rPr lang="en-US" cap="none" dirty="0"/>
              <a:t>To take advantage of all the legal benefits at your disposal, it is advised that you seek expert guidance and tailored advice for your enterprise. </a:t>
            </a:r>
          </a:p>
        </p:txBody>
      </p:sp>
      <p:pic>
        <p:nvPicPr>
          <p:cNvPr id="6" name="Picture 5">
            <a:extLst>
              <a:ext uri="{FF2B5EF4-FFF2-40B4-BE49-F238E27FC236}">
                <a16:creationId xmlns:a16="http://schemas.microsoft.com/office/drawing/2014/main" id="{D4BD4AA6-A416-A2DC-13A9-7D789C83616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2048668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1E2A60-C8D6-6DF6-83CB-75E03008B69F}"/>
              </a:ext>
            </a:extLst>
          </p:cNvPr>
          <p:cNvSpPr>
            <a:spLocks noGrp="1"/>
          </p:cNvSpPr>
          <p:nvPr>
            <p:ph type="ctrTitle"/>
          </p:nvPr>
        </p:nvSpPr>
        <p:spPr>
          <a:xfrm>
            <a:off x="1757889" y="5037838"/>
            <a:ext cx="8676222" cy="1335959"/>
          </a:xfrm>
        </p:spPr>
        <p:txBody>
          <a:bodyPr>
            <a:normAutofit/>
          </a:bodyPr>
          <a:lstStyle/>
          <a:p>
            <a:r>
              <a:rPr lang="en-US" b="1" dirty="0"/>
              <a:t>Thank You</a:t>
            </a:r>
          </a:p>
        </p:txBody>
      </p:sp>
      <p:pic>
        <p:nvPicPr>
          <p:cNvPr id="2" name="Picture 1">
            <a:extLst>
              <a:ext uri="{FF2B5EF4-FFF2-40B4-BE49-F238E27FC236}">
                <a16:creationId xmlns:a16="http://schemas.microsoft.com/office/drawing/2014/main" id="{39D43B8E-C2C5-08D5-CCF0-B95BDFDF48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pic>
        <p:nvPicPr>
          <p:cNvPr id="5" name="Picture 4" descr="A group of people standing in a room&#10;&#10;Description automatically generated with medium confidence">
            <a:extLst>
              <a:ext uri="{FF2B5EF4-FFF2-40B4-BE49-F238E27FC236}">
                <a16:creationId xmlns:a16="http://schemas.microsoft.com/office/drawing/2014/main" id="{34D980A2-BDB2-5A84-1C05-C817FB4EE295}"/>
              </a:ext>
            </a:extLst>
          </p:cNvPr>
          <p:cNvPicPr>
            <a:picLocks noChangeAspect="1"/>
          </p:cNvPicPr>
          <p:nvPr/>
        </p:nvPicPr>
        <p:blipFill>
          <a:blip r:embed="rId5"/>
          <a:stretch>
            <a:fillRect/>
          </a:stretch>
        </p:blipFill>
        <p:spPr>
          <a:xfrm>
            <a:off x="1757889" y="484203"/>
            <a:ext cx="8676222" cy="4815388"/>
          </a:xfrm>
          <a:prstGeom prst="rect">
            <a:avLst/>
          </a:prstGeom>
        </p:spPr>
      </p:pic>
    </p:spTree>
    <p:extLst>
      <p:ext uri="{BB962C8B-B14F-4D97-AF65-F5344CB8AC3E}">
        <p14:creationId xmlns:p14="http://schemas.microsoft.com/office/powerpoint/2010/main" val="96166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276179" y="2392763"/>
            <a:ext cx="5393600" cy="1757600"/>
          </a:xfrm>
          <a:prstGeom prst="rect">
            <a:avLst/>
          </a:prstGeom>
        </p:spPr>
        <p:txBody>
          <a:bodyPr spcFirstLastPara="1" vert="horz" wrap="square" lIns="121900" tIns="121900" rIns="121900" bIns="121900" rtlCol="0" anchor="ctr" anchorCtr="0">
            <a:noAutofit/>
          </a:bodyPr>
          <a:lstStyle/>
          <a:p>
            <a:r>
              <a:rPr lang="en" dirty="0">
                <a:solidFill>
                  <a:schemeClr val="tx1">
                    <a:lumMod val="75000"/>
                  </a:schemeClr>
                </a:solidFill>
                <a:latin typeface="Cambria" pitchFamily="18" charset="0"/>
              </a:rPr>
              <a:t>THANK YOU</a:t>
            </a:r>
            <a:endParaRPr dirty="0">
              <a:solidFill>
                <a:schemeClr val="tx1">
                  <a:lumMod val="75000"/>
                </a:schemeClr>
              </a:solidFill>
              <a:latin typeface="Cambria" pitchFamily="18" charset="0"/>
            </a:endParaRPr>
          </a:p>
        </p:txBody>
      </p:sp>
      <p:sp>
        <p:nvSpPr>
          <p:cNvPr id="181" name="Google Shape;181;p26"/>
          <p:cNvSpPr txBox="1">
            <a:spLocks noGrp="1"/>
          </p:cNvSpPr>
          <p:nvPr>
            <p:ph type="body" idx="2"/>
          </p:nvPr>
        </p:nvSpPr>
        <p:spPr>
          <a:xfrm>
            <a:off x="6176017" y="3271564"/>
            <a:ext cx="2972400" cy="2502465"/>
          </a:xfrm>
          <a:prstGeom prst="rect">
            <a:avLst/>
          </a:prstGeom>
        </p:spPr>
        <p:txBody>
          <a:bodyPr spcFirstLastPara="1" vert="horz" wrap="square" lIns="121900" tIns="121900" rIns="121900" bIns="121900" rtlCol="0" anchor="ctr" anchorCtr="0">
            <a:noAutofit/>
          </a:bodyPr>
          <a:lstStyle/>
          <a:p>
            <a:pPr marL="0" indent="0">
              <a:spcBef>
                <a:spcPts val="2133"/>
              </a:spcBef>
              <a:buNone/>
            </a:pPr>
            <a:endParaRPr lang="en" sz="1867" dirty="0">
              <a:latin typeface="Cambria" pitchFamily="18" charset="0"/>
            </a:endParaRPr>
          </a:p>
          <a:p>
            <a:pPr marL="0" indent="0">
              <a:spcBef>
                <a:spcPts val="2133"/>
              </a:spcBef>
              <a:buNone/>
            </a:pPr>
            <a:endParaRPr lang="en" sz="1867" dirty="0">
              <a:latin typeface="Cambria" pitchFamily="18" charset="0"/>
            </a:endParaRPr>
          </a:p>
          <a:p>
            <a:pPr marL="0" indent="0">
              <a:spcBef>
                <a:spcPts val="2133"/>
              </a:spcBef>
              <a:buNone/>
            </a:pPr>
            <a:endParaRPr lang="en" sz="1867" dirty="0">
              <a:latin typeface="Cambria" pitchFamily="18" charset="0"/>
            </a:endParaRPr>
          </a:p>
          <a:p>
            <a:pPr marL="0" indent="0">
              <a:spcBef>
                <a:spcPts val="267"/>
              </a:spcBef>
              <a:buNone/>
            </a:pPr>
            <a:endParaRPr sz="1600" dirty="0"/>
          </a:p>
          <a:p>
            <a:pPr marL="0" indent="0">
              <a:spcBef>
                <a:spcPts val="2133"/>
              </a:spcBef>
              <a:buNone/>
            </a:pPr>
            <a:endParaRPr sz="1600" dirty="0"/>
          </a:p>
          <a:p>
            <a:pPr marL="0" indent="0">
              <a:spcBef>
                <a:spcPts val="2133"/>
              </a:spcBef>
              <a:buNone/>
            </a:pPr>
            <a:endParaRPr sz="1600" dirty="0"/>
          </a:p>
          <a:p>
            <a:pPr marL="0" indent="0">
              <a:spcBef>
                <a:spcPts val="2133"/>
              </a:spcBef>
              <a:buNone/>
            </a:pPr>
            <a:endParaRPr sz="1600" dirty="0"/>
          </a:p>
          <a:p>
            <a:pPr marL="0" indent="0">
              <a:spcBef>
                <a:spcPts val="2133"/>
              </a:spcBef>
              <a:buNone/>
            </a:pPr>
            <a:endParaRPr sz="1600" dirty="0"/>
          </a:p>
          <a:p>
            <a:pPr marL="0" indent="0">
              <a:spcBef>
                <a:spcPts val="2133"/>
              </a:spcBef>
              <a:buNone/>
            </a:pPr>
            <a:endParaRPr sz="1600" dirty="0"/>
          </a:p>
          <a:p>
            <a:pPr marL="0" indent="0">
              <a:spcBef>
                <a:spcPts val="2133"/>
              </a:spcBef>
              <a:buNone/>
            </a:pPr>
            <a:endParaRPr sz="1600" dirty="0"/>
          </a:p>
          <a:p>
            <a:pPr marL="0" indent="0">
              <a:spcBef>
                <a:spcPts val="2133"/>
              </a:spcBef>
              <a:spcAft>
                <a:spcPts val="2133"/>
              </a:spcAft>
              <a:buNone/>
            </a:pPr>
            <a:endParaRPr sz="1867" dirty="0"/>
          </a:p>
        </p:txBody>
      </p:sp>
      <p:sp>
        <p:nvSpPr>
          <p:cNvPr id="182" name="Google Shape;182;p26"/>
          <p:cNvSpPr txBox="1">
            <a:spLocks noGrp="1"/>
          </p:cNvSpPr>
          <p:nvPr>
            <p:ph type="body" idx="2"/>
          </p:nvPr>
        </p:nvSpPr>
        <p:spPr>
          <a:xfrm>
            <a:off x="9219600" y="1293929"/>
            <a:ext cx="2972400" cy="2082552"/>
          </a:xfrm>
          <a:prstGeom prst="rect">
            <a:avLst/>
          </a:prstGeom>
        </p:spPr>
        <p:txBody>
          <a:bodyPr spcFirstLastPara="1" vert="horz" wrap="square" lIns="121900" tIns="121900" rIns="121900" bIns="121900" rtlCol="0" anchor="ctr" anchorCtr="0">
            <a:noAutofit/>
          </a:bodyPr>
          <a:lstStyle/>
          <a:p>
            <a:pPr marL="0" indent="0">
              <a:buNone/>
            </a:pPr>
            <a:endParaRPr sz="1600" dirty="0"/>
          </a:p>
          <a:p>
            <a:pPr marL="0" indent="0">
              <a:spcBef>
                <a:spcPts val="2133"/>
              </a:spcBef>
              <a:buNone/>
            </a:pPr>
            <a:endParaRPr sz="1600" dirty="0"/>
          </a:p>
          <a:p>
            <a:pPr marL="0" indent="0">
              <a:spcBef>
                <a:spcPts val="2133"/>
              </a:spcBef>
              <a:buNone/>
            </a:pPr>
            <a:endParaRPr sz="1600" dirty="0"/>
          </a:p>
          <a:p>
            <a:pPr marL="0" indent="0">
              <a:spcBef>
                <a:spcPts val="2133"/>
              </a:spcBef>
              <a:buNone/>
            </a:pPr>
            <a:endParaRPr sz="1600" dirty="0"/>
          </a:p>
          <a:p>
            <a:pPr marL="0" indent="0">
              <a:spcBef>
                <a:spcPts val="2133"/>
              </a:spcBef>
              <a:buNone/>
            </a:pPr>
            <a:endParaRPr lang="en" sz="1867" dirty="0">
              <a:latin typeface="Cambria" pitchFamily="18" charset="0"/>
            </a:endParaRPr>
          </a:p>
          <a:p>
            <a:pPr marL="0" indent="0">
              <a:lnSpc>
                <a:spcPct val="75000"/>
              </a:lnSpc>
              <a:spcBef>
                <a:spcPts val="267"/>
              </a:spcBef>
              <a:buNone/>
            </a:pPr>
            <a:endParaRPr sz="1867" dirty="0">
              <a:latin typeface="Cambria" pitchFamily="18" charset="0"/>
            </a:endParaRPr>
          </a:p>
          <a:p>
            <a:pPr marL="0" indent="0">
              <a:spcBef>
                <a:spcPts val="2133"/>
              </a:spcBef>
              <a:buNone/>
            </a:pPr>
            <a:endParaRPr sz="1600" dirty="0"/>
          </a:p>
          <a:p>
            <a:pPr marL="0" indent="0">
              <a:spcBef>
                <a:spcPts val="2133"/>
              </a:spcBef>
              <a:buNone/>
            </a:pPr>
            <a:endParaRPr sz="1600" dirty="0"/>
          </a:p>
          <a:p>
            <a:pPr marL="0" indent="0">
              <a:spcBef>
                <a:spcPts val="2133"/>
              </a:spcBef>
              <a:buNone/>
            </a:pPr>
            <a:endParaRPr sz="1600" dirty="0"/>
          </a:p>
          <a:p>
            <a:pPr marL="0" indent="0">
              <a:spcBef>
                <a:spcPts val="2133"/>
              </a:spcBef>
              <a:buNone/>
            </a:pPr>
            <a:endParaRPr sz="1600" dirty="0"/>
          </a:p>
          <a:p>
            <a:pPr marL="0" indent="0">
              <a:spcBef>
                <a:spcPts val="2133"/>
              </a:spcBef>
              <a:buNone/>
            </a:pPr>
            <a:endParaRPr sz="1600" dirty="0"/>
          </a:p>
          <a:p>
            <a:pPr marL="0" indent="0">
              <a:spcBef>
                <a:spcPts val="2133"/>
              </a:spcBef>
              <a:spcAft>
                <a:spcPts val="2133"/>
              </a:spcAft>
              <a:buNone/>
            </a:pPr>
            <a:endParaRPr sz="1600" dirty="0"/>
          </a:p>
        </p:txBody>
      </p:sp>
      <p:sp>
        <p:nvSpPr>
          <p:cNvPr id="183" name="Google Shape;183;p26"/>
          <p:cNvSpPr txBox="1"/>
          <p:nvPr/>
        </p:nvSpPr>
        <p:spPr>
          <a:xfrm>
            <a:off x="7059513" y="4348288"/>
            <a:ext cx="4805600" cy="1466000"/>
          </a:xfrm>
          <a:prstGeom prst="rect">
            <a:avLst/>
          </a:prstGeom>
          <a:noFill/>
          <a:ln>
            <a:noFill/>
          </a:ln>
        </p:spPr>
        <p:txBody>
          <a:bodyPr spcFirstLastPara="1" wrap="square" lIns="121900" tIns="121900" rIns="121900" bIns="121900" anchor="t" anchorCtr="0">
            <a:noAutofit/>
          </a:bodyPr>
          <a:lstStyle/>
          <a:p>
            <a:endParaRPr lang="en" sz="1600" b="1" dirty="0">
              <a:latin typeface="Cambria"/>
              <a:ea typeface="Cambria"/>
              <a:cs typeface="Cambria"/>
              <a:sym typeface="Cambria"/>
            </a:endParaRPr>
          </a:p>
          <a:p>
            <a:endParaRPr lang="en" sz="1600" b="1" dirty="0">
              <a:latin typeface="Cambria"/>
              <a:ea typeface="Cambria"/>
              <a:cs typeface="Cambria"/>
              <a:sym typeface="Cambria"/>
            </a:endParaRPr>
          </a:p>
          <a:p>
            <a:r>
              <a:rPr lang="en-US" sz="1600" b="1" dirty="0">
                <a:latin typeface="Cambria"/>
                <a:ea typeface="Cambria"/>
                <a:cs typeface="Cambria"/>
                <a:sym typeface="Cambria"/>
              </a:rPr>
              <a:t>WEBLINK</a:t>
            </a:r>
            <a:r>
              <a:rPr lang="en-US" sz="1600" dirty="0">
                <a:latin typeface="Cambria"/>
                <a:ea typeface="Cambria"/>
                <a:cs typeface="Cambria"/>
                <a:sym typeface="Cambria"/>
              </a:rPr>
              <a:t>: www.kotharilegal.com</a:t>
            </a:r>
          </a:p>
          <a:p>
            <a:endParaRPr lang="en-US" sz="1100" b="1" dirty="0">
              <a:latin typeface="Cambria"/>
              <a:ea typeface="Cambria"/>
              <a:cs typeface="Cambria"/>
              <a:sym typeface="Cambria"/>
            </a:endParaRPr>
          </a:p>
          <a:p>
            <a:r>
              <a:rPr lang="en-US" sz="1600" b="1" dirty="0">
                <a:latin typeface="Cambria"/>
                <a:ea typeface="Cambria"/>
                <a:cs typeface="Cambria"/>
                <a:sym typeface="Cambria"/>
              </a:rPr>
              <a:t>EMAIL-ID</a:t>
            </a:r>
            <a:r>
              <a:rPr lang="en-US" sz="1600" dirty="0">
                <a:latin typeface="Cambria"/>
                <a:ea typeface="Cambria"/>
                <a:cs typeface="Cambria"/>
                <a:sym typeface="Cambria"/>
              </a:rPr>
              <a:t> – </a:t>
            </a:r>
            <a:r>
              <a:rPr lang="en-US" sz="1600" dirty="0">
                <a:latin typeface="Cambria"/>
                <a:ea typeface="Cambria"/>
                <a:cs typeface="Cambria"/>
                <a:sym typeface="Cambria"/>
                <a:hlinkClick r:id="rId3"/>
              </a:rPr>
              <a:t>office@kotharilegal.com</a:t>
            </a:r>
            <a:endParaRPr lang="en-US" sz="1600" dirty="0">
              <a:latin typeface="Cambria"/>
              <a:ea typeface="Cambria"/>
              <a:cs typeface="Cambria"/>
              <a:sym typeface="Cambria"/>
            </a:endParaRPr>
          </a:p>
          <a:p>
            <a:endParaRPr lang="en-US" sz="1000" dirty="0">
              <a:latin typeface="Cambria"/>
              <a:ea typeface="Cambria"/>
              <a:cs typeface="Cambria"/>
              <a:sym typeface="Cambria"/>
            </a:endParaRPr>
          </a:p>
          <a:p>
            <a:r>
              <a:rPr lang="en-US" sz="1600" b="1" dirty="0">
                <a:latin typeface="Cambria"/>
                <a:ea typeface="Cambria"/>
                <a:cs typeface="Cambria"/>
                <a:sym typeface="Cambria"/>
              </a:rPr>
              <a:t>CONTACT</a:t>
            </a:r>
            <a:r>
              <a:rPr lang="en-US" sz="1600" dirty="0">
                <a:latin typeface="Cambria"/>
                <a:ea typeface="Cambria"/>
                <a:cs typeface="Cambria"/>
                <a:sym typeface="Cambria"/>
              </a:rPr>
              <a:t> </a:t>
            </a:r>
            <a:r>
              <a:rPr lang="en-US" sz="1600">
                <a:latin typeface="Cambria"/>
                <a:ea typeface="Cambria"/>
                <a:cs typeface="Cambria"/>
                <a:sym typeface="Cambria"/>
              </a:rPr>
              <a:t>- +</a:t>
            </a:r>
            <a:r>
              <a:rPr lang="en-US" sz="1600" dirty="0">
                <a:latin typeface="Cambria"/>
                <a:ea typeface="Cambria"/>
                <a:cs typeface="Cambria"/>
                <a:sym typeface="Cambria"/>
              </a:rPr>
              <a:t>91 9462050200</a:t>
            </a:r>
          </a:p>
        </p:txBody>
      </p:sp>
      <p:sp>
        <p:nvSpPr>
          <p:cNvPr id="3" name="Rectangle 2">
            <a:extLst>
              <a:ext uri="{FF2B5EF4-FFF2-40B4-BE49-F238E27FC236}">
                <a16:creationId xmlns:a16="http://schemas.microsoft.com/office/drawing/2014/main" id="{2AD05935-E481-4845-AD0F-3012AD4DC2D4}"/>
              </a:ext>
            </a:extLst>
          </p:cNvPr>
          <p:cNvSpPr/>
          <p:nvPr/>
        </p:nvSpPr>
        <p:spPr>
          <a:xfrm>
            <a:off x="6431721" y="167861"/>
            <a:ext cx="5433392" cy="44173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 sz="2133" b="1" dirty="0">
                <a:solidFill>
                  <a:schemeClr val="tx2"/>
                </a:solidFill>
                <a:latin typeface="Cambria"/>
                <a:ea typeface="Cambria"/>
                <a:sym typeface="Cambria"/>
              </a:rPr>
              <a:t>OUR ORGANIZATION</a:t>
            </a:r>
            <a:endParaRPr lang="en-IN" sz="2133" b="1" dirty="0">
              <a:solidFill>
                <a:schemeClr val="tx2"/>
              </a:solidFill>
            </a:endParaRPr>
          </a:p>
        </p:txBody>
      </p:sp>
      <p:graphicFrame>
        <p:nvGraphicFramePr>
          <p:cNvPr id="4" name="Table 4">
            <a:extLst>
              <a:ext uri="{FF2B5EF4-FFF2-40B4-BE49-F238E27FC236}">
                <a16:creationId xmlns:a16="http://schemas.microsoft.com/office/drawing/2014/main" id="{2D2BDF83-FC93-4472-ADD7-A94E984F6C59}"/>
              </a:ext>
            </a:extLst>
          </p:cNvPr>
          <p:cNvGraphicFramePr>
            <a:graphicFrameLocks noGrp="1"/>
          </p:cNvGraphicFramePr>
          <p:nvPr/>
        </p:nvGraphicFramePr>
        <p:xfrm>
          <a:off x="6328474" y="810852"/>
          <a:ext cx="5677996" cy="4127541"/>
        </p:xfrm>
        <a:graphic>
          <a:graphicData uri="http://schemas.openxmlformats.org/drawingml/2006/table">
            <a:tbl>
              <a:tblPr firstRow="1" bandRow="1">
                <a:tableStyleId>{5C22544A-7EE6-4342-B048-85BDC9FD1C3A}</a:tableStyleId>
              </a:tblPr>
              <a:tblGrid>
                <a:gridCol w="3415891">
                  <a:extLst>
                    <a:ext uri="{9D8B030D-6E8A-4147-A177-3AD203B41FA5}">
                      <a16:colId xmlns:a16="http://schemas.microsoft.com/office/drawing/2014/main" val="2223633992"/>
                    </a:ext>
                  </a:extLst>
                </a:gridCol>
                <a:gridCol w="2262105">
                  <a:extLst>
                    <a:ext uri="{9D8B030D-6E8A-4147-A177-3AD203B41FA5}">
                      <a16:colId xmlns:a16="http://schemas.microsoft.com/office/drawing/2014/main" val="3387553029"/>
                    </a:ext>
                  </a:extLst>
                </a:gridCol>
              </a:tblGrid>
              <a:tr h="591861">
                <a:tc>
                  <a:txBody>
                    <a:bodyPr/>
                    <a:lstStyle/>
                    <a:p>
                      <a:r>
                        <a:rPr lang="en-US" sz="1600" dirty="0">
                          <a:solidFill>
                            <a:schemeClr val="tx2"/>
                          </a:solidFill>
                          <a:latin typeface="Cambria" panose="02040503050406030204" pitchFamily="18" charset="0"/>
                          <a:ea typeface="Cambria" panose="02040503050406030204" pitchFamily="18" charset="0"/>
                        </a:rPr>
                        <a:t>LAW DIVISION</a:t>
                      </a:r>
                      <a:endParaRPr lang="en-IN" sz="1600" dirty="0">
                        <a:solidFill>
                          <a:schemeClr val="tx2"/>
                        </a:solidFill>
                        <a:latin typeface="Cambria" panose="02040503050406030204" pitchFamily="18" charset="0"/>
                        <a:ea typeface="Cambria" panose="02040503050406030204" pitchFamily="18"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dirty="0">
                          <a:solidFill>
                            <a:schemeClr val="tx2"/>
                          </a:solidFill>
                          <a:latin typeface="Cambria" panose="02040503050406030204" pitchFamily="18" charset="0"/>
                          <a:ea typeface="Cambria" panose="02040503050406030204" pitchFamily="18" charset="0"/>
                        </a:rPr>
                        <a:t>CA DIVISION</a:t>
                      </a:r>
                      <a:endParaRPr lang="en-IN" sz="1600" dirty="0">
                        <a:solidFill>
                          <a:schemeClr val="tx2"/>
                        </a:solidFill>
                        <a:latin typeface="Cambria" panose="02040503050406030204" pitchFamily="18" charset="0"/>
                        <a:ea typeface="Cambria" panose="02040503050406030204" pitchFamily="18" charset="0"/>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4314247"/>
                  </a:ext>
                </a:extLst>
              </a:tr>
              <a:tr h="3291840">
                <a:tc>
                  <a:txBody>
                    <a:bodyPr/>
                    <a:lstStyle/>
                    <a:p>
                      <a:pPr marL="0" lvl="0" indent="0" algn="l" rtl="0">
                        <a:lnSpc>
                          <a:spcPct val="100000"/>
                        </a:lnSpc>
                        <a:spcBef>
                          <a:spcPts val="0"/>
                        </a:spcBef>
                        <a:spcAft>
                          <a:spcPts val="0"/>
                        </a:spcAft>
                        <a:buNone/>
                      </a:pPr>
                      <a:r>
                        <a:rPr lang="en-IN" sz="1600" dirty="0" err="1">
                          <a:solidFill>
                            <a:schemeClr val="tx2"/>
                          </a:solidFill>
                          <a:latin typeface="Cambria" panose="02040503050406030204" pitchFamily="18" charset="0"/>
                          <a:ea typeface="Cambria" panose="02040503050406030204" pitchFamily="18" charset="0"/>
                        </a:rPr>
                        <a:t>Dr.</a:t>
                      </a:r>
                      <a:r>
                        <a:rPr lang="en-IN" sz="1600" dirty="0">
                          <a:solidFill>
                            <a:schemeClr val="tx2"/>
                          </a:solidFill>
                          <a:latin typeface="Cambria" panose="02040503050406030204" pitchFamily="18" charset="0"/>
                          <a:ea typeface="Cambria" panose="02040503050406030204" pitchFamily="18" charset="0"/>
                        </a:rPr>
                        <a:t> Justice Vineet Kothari (Former)</a:t>
                      </a:r>
                    </a:p>
                    <a:p>
                      <a:pPr marL="0" lvl="0" indent="0" algn="l" rtl="0">
                        <a:lnSpc>
                          <a:spcPct val="100000"/>
                        </a:lnSpc>
                        <a:spcBef>
                          <a:spcPts val="0"/>
                        </a:spcBef>
                        <a:spcAft>
                          <a:spcPts val="0"/>
                        </a:spcAft>
                        <a:buNone/>
                      </a:pPr>
                      <a:r>
                        <a:rPr lang="en-IN" sz="1600" dirty="0">
                          <a:solidFill>
                            <a:schemeClr val="tx2"/>
                          </a:solidFill>
                          <a:latin typeface="Cambria" panose="02040503050406030204" pitchFamily="18" charset="0"/>
                          <a:ea typeface="Cambria" panose="02040503050406030204" pitchFamily="18" charset="0"/>
                        </a:rPr>
                        <a:t>Adv Meena Kothari</a:t>
                      </a:r>
                    </a:p>
                    <a:p>
                      <a:pPr marL="0" lvl="0" indent="0" algn="l" rtl="0">
                        <a:lnSpc>
                          <a:spcPct val="100000"/>
                        </a:lnSpc>
                        <a:spcBef>
                          <a:spcPts val="0"/>
                        </a:spcBef>
                        <a:spcAft>
                          <a:spcPts val="0"/>
                        </a:spcAft>
                        <a:buNone/>
                      </a:pPr>
                      <a:r>
                        <a:rPr lang="en-IN" sz="1600" dirty="0">
                          <a:solidFill>
                            <a:schemeClr val="tx2"/>
                          </a:solidFill>
                          <a:latin typeface="Cambria" panose="02040503050406030204" pitchFamily="18" charset="0"/>
                          <a:ea typeface="Cambria" panose="02040503050406030204" pitchFamily="18" charset="0"/>
                        </a:rPr>
                        <a:t>Adv Vinay Kothari</a:t>
                      </a:r>
                    </a:p>
                    <a:p>
                      <a:pPr marL="0" lvl="0" indent="0" algn="l" rtl="0">
                        <a:lnSpc>
                          <a:spcPct val="100000"/>
                        </a:lnSpc>
                        <a:spcBef>
                          <a:spcPts val="0"/>
                        </a:spcBef>
                        <a:spcAft>
                          <a:spcPts val="0"/>
                        </a:spcAft>
                        <a:buNone/>
                      </a:pPr>
                      <a:r>
                        <a:rPr lang="en-IN" sz="1600" dirty="0">
                          <a:solidFill>
                            <a:schemeClr val="tx2"/>
                          </a:solidFill>
                          <a:latin typeface="Cambria" panose="02040503050406030204" pitchFamily="18" charset="0"/>
                          <a:ea typeface="Cambria" panose="02040503050406030204" pitchFamily="18" charset="0"/>
                        </a:rPr>
                        <a:t>Adv Devendra Singh Chouhan</a:t>
                      </a:r>
                    </a:p>
                    <a:p>
                      <a:pPr marL="0" lvl="0" indent="0" algn="l" rtl="0">
                        <a:lnSpc>
                          <a:spcPct val="100000"/>
                        </a:lnSpc>
                        <a:spcBef>
                          <a:spcPts val="0"/>
                        </a:spcBef>
                        <a:spcAft>
                          <a:spcPts val="0"/>
                        </a:spcAft>
                        <a:buNone/>
                      </a:pPr>
                      <a:r>
                        <a:rPr lang="en-IN" sz="1600" dirty="0">
                          <a:solidFill>
                            <a:schemeClr val="tx2"/>
                          </a:solidFill>
                          <a:latin typeface="Cambria" panose="02040503050406030204" pitchFamily="18" charset="0"/>
                          <a:ea typeface="Cambria" panose="02040503050406030204" pitchFamily="18" charset="0"/>
                        </a:rPr>
                        <a:t>Adv Mehul Kothari</a:t>
                      </a:r>
                    </a:p>
                    <a:p>
                      <a:pPr marL="0" lvl="0" indent="0" algn="l" rtl="0">
                        <a:lnSpc>
                          <a:spcPct val="100000"/>
                        </a:lnSpc>
                        <a:spcBef>
                          <a:spcPts val="0"/>
                        </a:spcBef>
                        <a:spcAft>
                          <a:spcPts val="0"/>
                        </a:spcAft>
                        <a:buNone/>
                      </a:pPr>
                      <a:r>
                        <a:rPr lang="en-IN" sz="1600" dirty="0" err="1">
                          <a:solidFill>
                            <a:schemeClr val="tx2"/>
                          </a:solidFill>
                          <a:latin typeface="Cambria" panose="02040503050406030204" pitchFamily="18" charset="0"/>
                          <a:ea typeface="Cambria" panose="02040503050406030204" pitchFamily="18" charset="0"/>
                        </a:rPr>
                        <a:t>Adv</a:t>
                      </a:r>
                      <a:r>
                        <a:rPr lang="en-IN" sz="1600" dirty="0">
                          <a:solidFill>
                            <a:schemeClr val="tx2"/>
                          </a:solidFill>
                          <a:latin typeface="Cambria" panose="02040503050406030204" pitchFamily="18" charset="0"/>
                          <a:ea typeface="Cambria" panose="02040503050406030204" pitchFamily="18" charset="0"/>
                        </a:rPr>
                        <a:t> </a:t>
                      </a:r>
                      <a:r>
                        <a:rPr lang="en-IN" sz="1600" dirty="0" err="1">
                          <a:solidFill>
                            <a:schemeClr val="tx2"/>
                          </a:solidFill>
                          <a:latin typeface="Cambria" panose="02040503050406030204" pitchFamily="18" charset="0"/>
                          <a:ea typeface="Cambria" panose="02040503050406030204" pitchFamily="18" charset="0"/>
                        </a:rPr>
                        <a:t>Pradeep</a:t>
                      </a:r>
                      <a:r>
                        <a:rPr lang="en-IN" sz="1600" dirty="0">
                          <a:solidFill>
                            <a:schemeClr val="tx2"/>
                          </a:solidFill>
                          <a:latin typeface="Cambria" panose="02040503050406030204" pitchFamily="18" charset="0"/>
                          <a:ea typeface="Cambria" panose="02040503050406030204" pitchFamily="18" charset="0"/>
                        </a:rPr>
                        <a:t> Singh </a:t>
                      </a:r>
                      <a:r>
                        <a:rPr lang="en-IN" sz="1600" dirty="0" err="1">
                          <a:solidFill>
                            <a:schemeClr val="tx2"/>
                          </a:solidFill>
                          <a:latin typeface="Cambria" panose="02040503050406030204" pitchFamily="18" charset="0"/>
                          <a:ea typeface="Cambria" panose="02040503050406030204" pitchFamily="18" charset="0"/>
                        </a:rPr>
                        <a:t>Khichi</a:t>
                      </a:r>
                      <a:endParaRPr lang="en-IN" sz="1600" dirty="0">
                        <a:solidFill>
                          <a:schemeClr val="tx2"/>
                        </a:solidFill>
                        <a:latin typeface="Cambria" panose="02040503050406030204" pitchFamily="18" charset="0"/>
                        <a:ea typeface="Cambria" panose="02040503050406030204" pitchFamily="18" charset="0"/>
                      </a:endParaRPr>
                    </a:p>
                    <a:p>
                      <a:pPr marL="0" lvl="0" indent="0" algn="l" rtl="0">
                        <a:lnSpc>
                          <a:spcPct val="100000"/>
                        </a:lnSpc>
                        <a:spcBef>
                          <a:spcPts val="0"/>
                        </a:spcBef>
                        <a:spcAft>
                          <a:spcPts val="0"/>
                        </a:spcAft>
                        <a:buNone/>
                      </a:pPr>
                      <a:r>
                        <a:rPr lang="en-IN" sz="1600" dirty="0" err="1">
                          <a:solidFill>
                            <a:schemeClr val="tx2"/>
                          </a:solidFill>
                          <a:latin typeface="Cambria" panose="02040503050406030204" pitchFamily="18" charset="0"/>
                          <a:ea typeface="Cambria" panose="02040503050406030204" pitchFamily="18" charset="0"/>
                        </a:rPr>
                        <a:t>Adv</a:t>
                      </a:r>
                      <a:r>
                        <a:rPr lang="en-IN" sz="1600" dirty="0">
                          <a:solidFill>
                            <a:schemeClr val="tx2"/>
                          </a:solidFill>
                          <a:latin typeface="Cambria" panose="02040503050406030204" pitchFamily="18" charset="0"/>
                          <a:ea typeface="Cambria" panose="02040503050406030204" pitchFamily="18" charset="0"/>
                        </a:rPr>
                        <a:t> Adarsh Kothari</a:t>
                      </a:r>
                    </a:p>
                    <a:p>
                      <a:pPr marL="0" lvl="0" indent="0" algn="l" rtl="0">
                        <a:lnSpc>
                          <a:spcPct val="100000"/>
                        </a:lnSpc>
                        <a:spcBef>
                          <a:spcPts val="0"/>
                        </a:spcBef>
                        <a:spcAft>
                          <a:spcPts val="0"/>
                        </a:spcAft>
                        <a:buNone/>
                      </a:pPr>
                      <a:r>
                        <a:rPr lang="en-IN" sz="1600" dirty="0">
                          <a:solidFill>
                            <a:schemeClr val="tx2"/>
                          </a:solidFill>
                          <a:latin typeface="Cambria" panose="02040503050406030204" pitchFamily="18" charset="0"/>
                          <a:ea typeface="Cambria" panose="02040503050406030204" pitchFamily="18" charset="0"/>
                        </a:rPr>
                        <a:t>Adv Richa Kothari</a:t>
                      </a:r>
                    </a:p>
                    <a:p>
                      <a:pPr marL="0" lvl="0" indent="0" algn="l" rtl="0">
                        <a:lnSpc>
                          <a:spcPct val="100000"/>
                        </a:lnSpc>
                        <a:spcBef>
                          <a:spcPts val="0"/>
                        </a:spcBef>
                        <a:spcAft>
                          <a:spcPts val="0"/>
                        </a:spcAft>
                        <a:buNone/>
                      </a:pPr>
                      <a:r>
                        <a:rPr lang="en-IN" sz="1600" dirty="0">
                          <a:solidFill>
                            <a:schemeClr val="tx2"/>
                          </a:solidFill>
                          <a:latin typeface="Cambria" panose="02040503050406030204" pitchFamily="18" charset="0"/>
                          <a:ea typeface="Cambria" panose="02040503050406030204" pitchFamily="18" charset="0"/>
                        </a:rPr>
                        <a:t>Adv </a:t>
                      </a:r>
                      <a:r>
                        <a:rPr lang="en-IN" sz="1600" dirty="0" err="1">
                          <a:solidFill>
                            <a:schemeClr val="tx2"/>
                          </a:solidFill>
                          <a:latin typeface="Cambria" panose="02040503050406030204" pitchFamily="18" charset="0"/>
                          <a:ea typeface="Cambria" panose="02040503050406030204" pitchFamily="18" charset="0"/>
                        </a:rPr>
                        <a:t>Kritika</a:t>
                      </a:r>
                      <a:r>
                        <a:rPr lang="en-IN" sz="1600" dirty="0">
                          <a:solidFill>
                            <a:schemeClr val="tx2"/>
                          </a:solidFill>
                          <a:latin typeface="Cambria" panose="02040503050406030204" pitchFamily="18" charset="0"/>
                          <a:ea typeface="Cambria" panose="02040503050406030204" pitchFamily="18" charset="0"/>
                        </a:rPr>
                        <a:t> Kothari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600" dirty="0">
                          <a:solidFill>
                            <a:schemeClr val="tx2"/>
                          </a:solidFill>
                          <a:latin typeface="Cambria" panose="02040503050406030204" pitchFamily="18" charset="0"/>
                          <a:ea typeface="Cambria" panose="02040503050406030204" pitchFamily="18" charset="0"/>
                        </a:rPr>
                        <a:t>Adv </a:t>
                      </a:r>
                      <a:r>
                        <a:rPr lang="en-IN" sz="1600" dirty="0" err="1">
                          <a:solidFill>
                            <a:schemeClr val="tx2"/>
                          </a:solidFill>
                          <a:latin typeface="Cambria" panose="02040503050406030204" pitchFamily="18" charset="0"/>
                          <a:ea typeface="Cambria" panose="02040503050406030204" pitchFamily="18" charset="0"/>
                        </a:rPr>
                        <a:t>Ayush</a:t>
                      </a:r>
                      <a:r>
                        <a:rPr lang="en-IN" sz="1600" dirty="0">
                          <a:solidFill>
                            <a:schemeClr val="tx2"/>
                          </a:solidFill>
                          <a:latin typeface="Cambria" panose="02040503050406030204" pitchFamily="18" charset="0"/>
                          <a:ea typeface="Cambria" panose="02040503050406030204" pitchFamily="18" charset="0"/>
                        </a:rPr>
                        <a:t> Goyal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1600" dirty="0">
                          <a:solidFill>
                            <a:schemeClr val="tx2"/>
                          </a:solidFill>
                          <a:latin typeface="Cambria" panose="02040503050406030204" pitchFamily="18" charset="0"/>
                          <a:ea typeface="Cambria" panose="02040503050406030204" pitchFamily="18" charset="0"/>
                        </a:rPr>
                        <a:t>Adv Gautam Yadav</a:t>
                      </a:r>
                    </a:p>
                    <a:p>
                      <a:pPr marL="0" lvl="0" indent="0" algn="l" rtl="0">
                        <a:lnSpc>
                          <a:spcPct val="100000"/>
                        </a:lnSpc>
                        <a:spcBef>
                          <a:spcPts val="0"/>
                        </a:spcBef>
                        <a:spcAft>
                          <a:spcPts val="0"/>
                        </a:spcAft>
                        <a:buNone/>
                      </a:pPr>
                      <a:endParaRPr lang="en-IN" sz="1600" dirty="0">
                        <a:solidFill>
                          <a:schemeClr val="tx2"/>
                        </a:solidFill>
                        <a:latin typeface="Cambria" panose="02040503050406030204" pitchFamily="18" charset="0"/>
                        <a:ea typeface="Cambria" panose="02040503050406030204" pitchFamily="18" charset="0"/>
                      </a:endParaRPr>
                    </a:p>
                    <a:p>
                      <a:pPr marL="0" lvl="0" indent="0" algn="l" rtl="0">
                        <a:lnSpc>
                          <a:spcPct val="100000"/>
                        </a:lnSpc>
                        <a:spcBef>
                          <a:spcPts val="0"/>
                        </a:spcBef>
                        <a:spcAft>
                          <a:spcPts val="0"/>
                        </a:spcAft>
                        <a:buNone/>
                      </a:pPr>
                      <a:endParaRPr lang="en-IN" sz="1600" dirty="0">
                        <a:solidFill>
                          <a:schemeClr val="tx2"/>
                        </a:solidFill>
                        <a:latin typeface="Cambria" panose="02040503050406030204" pitchFamily="18" charset="0"/>
                        <a:ea typeface="Cambria" panose="02040503050406030204" pitchFamily="18" charset="0"/>
                      </a:endParaRPr>
                    </a:p>
                    <a:p>
                      <a:endParaRPr lang="en-IN" sz="1600" dirty="0">
                        <a:solidFill>
                          <a:schemeClr val="tx2"/>
                        </a:solidFill>
                        <a:latin typeface="Cambria" panose="02040503050406030204" pitchFamily="18" charset="0"/>
                        <a:ea typeface="Cambria" panose="02040503050406030204" pitchFamily="18"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2"/>
                          </a:solidFill>
                          <a:latin typeface="Cambria" panose="02040503050406030204" pitchFamily="18" charset="0"/>
                          <a:ea typeface="Cambria" panose="02040503050406030204" pitchFamily="18" charset="0"/>
                        </a:rPr>
                        <a:t>C.A. </a:t>
                      </a:r>
                      <a:r>
                        <a:rPr lang="en-US" sz="1600" dirty="0" err="1">
                          <a:solidFill>
                            <a:schemeClr val="tx2"/>
                          </a:solidFill>
                          <a:latin typeface="Cambria" panose="02040503050406030204" pitchFamily="18" charset="0"/>
                          <a:ea typeface="Cambria" panose="02040503050406030204" pitchFamily="18" charset="0"/>
                        </a:rPr>
                        <a:t>A.M.Kothari</a:t>
                      </a:r>
                      <a:endParaRPr lang="en-US" sz="1600" dirty="0">
                        <a:solidFill>
                          <a:schemeClr val="tx2"/>
                        </a:solidFill>
                        <a:latin typeface="Cambria" panose="02040503050406030204" pitchFamily="18" charset="0"/>
                        <a:ea typeface="Cambria" panose="02040503050406030204" pitchFamily="18" charset="0"/>
                      </a:endParaRPr>
                    </a:p>
                    <a:p>
                      <a:r>
                        <a:rPr lang="en-US" sz="1600" dirty="0">
                          <a:solidFill>
                            <a:schemeClr val="tx2"/>
                          </a:solidFill>
                          <a:latin typeface="Cambria" panose="02040503050406030204" pitchFamily="18" charset="0"/>
                          <a:ea typeface="Cambria" panose="02040503050406030204" pitchFamily="18" charset="0"/>
                        </a:rPr>
                        <a:t>C.A. Amit Kothari</a:t>
                      </a:r>
                    </a:p>
                    <a:p>
                      <a:r>
                        <a:rPr lang="en-US" sz="1600" dirty="0">
                          <a:solidFill>
                            <a:schemeClr val="tx2"/>
                          </a:solidFill>
                          <a:latin typeface="Cambria" panose="02040503050406030204" pitchFamily="18" charset="0"/>
                          <a:ea typeface="Cambria" panose="02040503050406030204" pitchFamily="18" charset="0"/>
                        </a:rPr>
                        <a:t>C.A. </a:t>
                      </a:r>
                      <a:r>
                        <a:rPr lang="en-US" sz="1600" dirty="0" err="1">
                          <a:solidFill>
                            <a:schemeClr val="tx2"/>
                          </a:solidFill>
                          <a:latin typeface="Cambria" panose="02040503050406030204" pitchFamily="18" charset="0"/>
                          <a:ea typeface="Cambria" panose="02040503050406030204" pitchFamily="18" charset="0"/>
                        </a:rPr>
                        <a:t>Parasmani</a:t>
                      </a:r>
                      <a:r>
                        <a:rPr lang="en-US" sz="1600" dirty="0">
                          <a:solidFill>
                            <a:schemeClr val="tx2"/>
                          </a:solidFill>
                          <a:latin typeface="Cambria" panose="02040503050406030204" pitchFamily="18" charset="0"/>
                          <a:ea typeface="Cambria" panose="02040503050406030204" pitchFamily="18" charset="0"/>
                        </a:rPr>
                        <a:t> Kothari</a:t>
                      </a:r>
                    </a:p>
                    <a:p>
                      <a:r>
                        <a:rPr lang="en-US" sz="1600" dirty="0">
                          <a:solidFill>
                            <a:schemeClr val="tx2"/>
                          </a:solidFill>
                          <a:latin typeface="Cambria" panose="02040503050406030204" pitchFamily="18" charset="0"/>
                          <a:ea typeface="Cambria" panose="02040503050406030204" pitchFamily="18" charset="0"/>
                        </a:rPr>
                        <a:t>C.A. Shalini Kothari</a:t>
                      </a:r>
                    </a:p>
                    <a:p>
                      <a:r>
                        <a:rPr lang="en-US" sz="1600" dirty="0">
                          <a:solidFill>
                            <a:schemeClr val="tx2"/>
                          </a:solidFill>
                          <a:latin typeface="Cambria" panose="02040503050406030204" pitchFamily="18" charset="0"/>
                          <a:ea typeface="Cambria" panose="02040503050406030204" pitchFamily="18" charset="0"/>
                        </a:rPr>
                        <a:t>C.A. Abhinav Kothari</a:t>
                      </a:r>
                    </a:p>
                    <a:p>
                      <a:r>
                        <a:rPr lang="en-US" sz="1600" dirty="0">
                          <a:solidFill>
                            <a:schemeClr val="tx2"/>
                          </a:solidFill>
                          <a:latin typeface="Cambria" panose="02040503050406030204" pitchFamily="18" charset="0"/>
                          <a:ea typeface="Cambria" panose="02040503050406030204" pitchFamily="18" charset="0"/>
                        </a:rPr>
                        <a:t>C.A. Kailash Purohit</a:t>
                      </a:r>
                    </a:p>
                    <a:p>
                      <a:r>
                        <a:rPr lang="en-US" sz="1600" dirty="0">
                          <a:solidFill>
                            <a:schemeClr val="tx2"/>
                          </a:solidFill>
                          <a:latin typeface="Cambria" panose="02040503050406030204" pitchFamily="18" charset="0"/>
                          <a:ea typeface="Cambria" panose="02040503050406030204" pitchFamily="18" charset="0"/>
                        </a:rPr>
                        <a:t>C.A. </a:t>
                      </a:r>
                      <a:r>
                        <a:rPr lang="en-US" sz="1600" dirty="0" err="1">
                          <a:solidFill>
                            <a:schemeClr val="tx2"/>
                          </a:solidFill>
                          <a:latin typeface="Cambria" panose="02040503050406030204" pitchFamily="18" charset="0"/>
                          <a:ea typeface="Cambria" panose="02040503050406030204" pitchFamily="18" charset="0"/>
                        </a:rPr>
                        <a:t>Sumit</a:t>
                      </a:r>
                      <a:r>
                        <a:rPr lang="en-US" sz="1600" dirty="0">
                          <a:solidFill>
                            <a:schemeClr val="tx2"/>
                          </a:solidFill>
                          <a:latin typeface="Cambria" panose="02040503050406030204" pitchFamily="18" charset="0"/>
                          <a:ea typeface="Cambria" panose="02040503050406030204" pitchFamily="18" charset="0"/>
                        </a:rPr>
                        <a:t> Rathi</a:t>
                      </a:r>
                    </a:p>
                    <a:p>
                      <a:r>
                        <a:rPr lang="en-US" sz="1600" dirty="0">
                          <a:solidFill>
                            <a:schemeClr val="tx2"/>
                          </a:solidFill>
                          <a:latin typeface="Cambria" panose="02040503050406030204" pitchFamily="18" charset="0"/>
                          <a:ea typeface="Cambria" panose="02040503050406030204" pitchFamily="18" charset="0"/>
                        </a:rPr>
                        <a:t>C.A. Shubham </a:t>
                      </a:r>
                      <a:r>
                        <a:rPr lang="en-US" sz="1600" dirty="0" err="1">
                          <a:solidFill>
                            <a:schemeClr val="tx2"/>
                          </a:solidFill>
                          <a:latin typeface="Cambria" panose="02040503050406030204" pitchFamily="18" charset="0"/>
                          <a:ea typeface="Cambria" panose="02040503050406030204" pitchFamily="18" charset="0"/>
                        </a:rPr>
                        <a:t>Vaid</a:t>
                      </a:r>
                      <a:endParaRPr lang="en-IN" sz="1600" dirty="0">
                        <a:solidFill>
                          <a:schemeClr val="tx2"/>
                        </a:solidFill>
                        <a:latin typeface="Cambria" panose="02040503050406030204" pitchFamily="18" charset="0"/>
                        <a:ea typeface="Cambria" panose="02040503050406030204" pitchFamily="18"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0712200"/>
                  </a:ext>
                </a:extLst>
              </a:tr>
            </a:tbl>
          </a:graphicData>
        </a:graphic>
      </p:graphicFrame>
      <p:pic>
        <p:nvPicPr>
          <p:cNvPr id="16" name="Picture 15">
            <a:extLst>
              <a:ext uri="{FF2B5EF4-FFF2-40B4-BE49-F238E27FC236}">
                <a16:creationId xmlns:a16="http://schemas.microsoft.com/office/drawing/2014/main" id="{D1F1DCDD-AC45-4BD4-B94D-31409C9086ED}"/>
              </a:ext>
            </a:extLst>
          </p:cNvPr>
          <p:cNvPicPr>
            <a:picLocks noChangeAspect="1"/>
          </p:cNvPicPr>
          <p:nvPr/>
        </p:nvPicPr>
        <p:blipFill>
          <a:blip r:embed="rId4"/>
          <a:stretch>
            <a:fillRect/>
          </a:stretch>
        </p:blipFill>
        <p:spPr>
          <a:xfrm>
            <a:off x="0" y="3429"/>
            <a:ext cx="6096000" cy="6858000"/>
          </a:xfrm>
          <a:prstGeom prst="rect">
            <a:avLst/>
          </a:prstGeom>
        </p:spPr>
      </p:pic>
      <p:pic>
        <p:nvPicPr>
          <p:cNvPr id="10" name="Picture 9">
            <a:extLst>
              <a:ext uri="{FF2B5EF4-FFF2-40B4-BE49-F238E27FC236}">
                <a16:creationId xmlns:a16="http://schemas.microsoft.com/office/drawing/2014/main" id="{63EE5A46-C4DB-55F7-8054-5C62893E1B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6393825" y="4985450"/>
            <a:ext cx="786179" cy="942236"/>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p:txBody>
          <a:bodyPr/>
          <a:lstStyle/>
          <a:p>
            <a:r>
              <a:rPr lang="en-US" b="1" dirty="0"/>
              <a:t>Introduction to ADR</a:t>
            </a:r>
          </a:p>
        </p:txBody>
      </p:sp>
      <p:sp>
        <p:nvSpPr>
          <p:cNvPr id="3" name="Content Placeholder 2">
            <a:extLst>
              <a:ext uri="{FF2B5EF4-FFF2-40B4-BE49-F238E27FC236}">
                <a16:creationId xmlns:a16="http://schemas.microsoft.com/office/drawing/2014/main" id="{5BC579D9-466B-A3CB-7A1A-EB811EDF7F43}"/>
              </a:ext>
            </a:extLst>
          </p:cNvPr>
          <p:cNvSpPr>
            <a:spLocks noGrp="1"/>
          </p:cNvSpPr>
          <p:nvPr>
            <p:ph idx="1"/>
          </p:nvPr>
        </p:nvSpPr>
        <p:spPr>
          <a:xfrm>
            <a:off x="1141413" y="2031023"/>
            <a:ext cx="9905998" cy="4217377"/>
          </a:xfrm>
        </p:spPr>
        <p:txBody>
          <a:bodyPr>
            <a:normAutofit/>
          </a:bodyPr>
          <a:lstStyle/>
          <a:p>
            <a:pPr>
              <a:buFont typeface="Wingdings" pitchFamily="2" charset="2"/>
              <a:buChar char="v"/>
            </a:pPr>
            <a:r>
              <a:rPr lang="en-US" cap="none" dirty="0">
                <a:cs typeface="Arial" panose="020B0604020202020204" pitchFamily="34" charset="0"/>
              </a:rPr>
              <a:t>Alternative Dispute Resolution (ADR) refers to any means of settling disputes outside of the courtroom. </a:t>
            </a:r>
          </a:p>
          <a:p>
            <a:pPr>
              <a:buFont typeface="Wingdings" pitchFamily="2" charset="2"/>
              <a:buChar char="v"/>
            </a:pPr>
            <a:r>
              <a:rPr lang="en-US" cap="none" dirty="0">
                <a:cs typeface="Arial" panose="020B0604020202020204" pitchFamily="34" charset="0"/>
              </a:rPr>
              <a:t>It refers to a variety of processes that help parties resolve disputes without a trial, in an expeditious and cost-effective manner. </a:t>
            </a:r>
          </a:p>
          <a:p>
            <a:pPr>
              <a:buFont typeface="Wingdings" pitchFamily="2" charset="2"/>
              <a:buChar char="v"/>
            </a:pPr>
            <a:r>
              <a:rPr lang="en-US" cap="none" dirty="0">
                <a:cs typeface="Arial" panose="020B0604020202020204" pitchFamily="34" charset="0"/>
              </a:rPr>
              <a:t>The 3 key ADR methods we’ll discuss today are:</a:t>
            </a:r>
          </a:p>
          <a:p>
            <a:pPr marL="914400" lvl="1" indent="-457200">
              <a:buAutoNum type="arabicPeriod"/>
            </a:pPr>
            <a:r>
              <a:rPr lang="en-US" cap="none" dirty="0">
                <a:cs typeface="Arial" panose="020B0604020202020204" pitchFamily="34" charset="0"/>
              </a:rPr>
              <a:t>Arbitration</a:t>
            </a:r>
          </a:p>
          <a:p>
            <a:pPr marL="914400" lvl="1" indent="-457200">
              <a:buAutoNum type="arabicPeriod"/>
            </a:pPr>
            <a:r>
              <a:rPr lang="en-US" cap="none" dirty="0">
                <a:cs typeface="Arial" panose="020B0604020202020204" pitchFamily="34" charset="0"/>
              </a:rPr>
              <a:t>Conciliation</a:t>
            </a:r>
          </a:p>
          <a:p>
            <a:pPr marL="914400" lvl="1" indent="-457200">
              <a:buAutoNum type="arabicPeriod"/>
            </a:pPr>
            <a:r>
              <a:rPr lang="en-US" cap="none" dirty="0">
                <a:cs typeface="Arial" panose="020B0604020202020204" pitchFamily="34" charset="0"/>
              </a:rPr>
              <a:t>Mediation</a:t>
            </a:r>
          </a:p>
        </p:txBody>
      </p:sp>
      <p:pic>
        <p:nvPicPr>
          <p:cNvPr id="4" name="Picture 3">
            <a:extLst>
              <a:ext uri="{FF2B5EF4-FFF2-40B4-BE49-F238E27FC236}">
                <a16:creationId xmlns:a16="http://schemas.microsoft.com/office/drawing/2014/main" id="{0679CAEF-40BC-7340-0F7E-444CAEB8B2B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3375404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p:txBody>
          <a:bodyPr/>
          <a:lstStyle/>
          <a:p>
            <a:r>
              <a:rPr lang="en-US" b="1" dirty="0"/>
              <a:t>Mechanisms to Initiate ADR </a:t>
            </a:r>
          </a:p>
        </p:txBody>
      </p:sp>
      <p:sp>
        <p:nvSpPr>
          <p:cNvPr id="3" name="Content Placeholder 2">
            <a:extLst>
              <a:ext uri="{FF2B5EF4-FFF2-40B4-BE49-F238E27FC236}">
                <a16:creationId xmlns:a16="http://schemas.microsoft.com/office/drawing/2014/main" id="{5BC579D9-466B-A3CB-7A1A-EB811EDF7F43}"/>
              </a:ext>
            </a:extLst>
          </p:cNvPr>
          <p:cNvSpPr>
            <a:spLocks noGrp="1"/>
          </p:cNvSpPr>
          <p:nvPr>
            <p:ph idx="1"/>
          </p:nvPr>
        </p:nvSpPr>
        <p:spPr>
          <a:xfrm>
            <a:off x="1141413" y="2031023"/>
            <a:ext cx="9905998" cy="1905001"/>
          </a:xfrm>
        </p:spPr>
        <p:txBody>
          <a:bodyPr>
            <a:normAutofit/>
          </a:bodyPr>
          <a:lstStyle/>
          <a:p>
            <a:pPr>
              <a:buFont typeface="Wingdings" pitchFamily="2" charset="2"/>
              <a:buChar char="v"/>
            </a:pPr>
            <a:r>
              <a:rPr lang="en-US" cap="none" dirty="0">
                <a:cs typeface="Arial" panose="020B0604020202020204" pitchFamily="34" charset="0"/>
              </a:rPr>
              <a:t>Any two parties can be referred to ADR in either of two ways:</a:t>
            </a:r>
          </a:p>
          <a:p>
            <a:pPr marL="800100" lvl="1" indent="-342900">
              <a:buAutoNum type="arabicPeriod"/>
            </a:pPr>
            <a:r>
              <a:rPr lang="en-US" cap="none" dirty="0">
                <a:cs typeface="Arial" panose="020B0604020202020204" pitchFamily="34" charset="0"/>
              </a:rPr>
              <a:t>Self Referred (By consent/contract)</a:t>
            </a:r>
          </a:p>
          <a:p>
            <a:pPr marL="800100" lvl="1" indent="-342900">
              <a:buAutoNum type="arabicPeriod"/>
            </a:pPr>
            <a:r>
              <a:rPr lang="en-US" cap="none" dirty="0">
                <a:cs typeface="Arial" panose="020B0604020202020204" pitchFamily="34" charset="0"/>
              </a:rPr>
              <a:t>Court referred (By Section 89 CPC)</a:t>
            </a:r>
          </a:p>
        </p:txBody>
      </p:sp>
      <p:pic>
        <p:nvPicPr>
          <p:cNvPr id="4" name="Picture 3">
            <a:extLst>
              <a:ext uri="{FF2B5EF4-FFF2-40B4-BE49-F238E27FC236}">
                <a16:creationId xmlns:a16="http://schemas.microsoft.com/office/drawing/2014/main" id="{FD84D6E0-B457-A093-4E8D-F0C955B1CA6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747583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p:txBody>
          <a:bodyPr/>
          <a:lstStyle/>
          <a:p>
            <a:r>
              <a:rPr lang="en-US" b="1" dirty="0"/>
              <a:t>Arbitration</a:t>
            </a:r>
          </a:p>
        </p:txBody>
      </p:sp>
      <p:sp>
        <p:nvSpPr>
          <p:cNvPr id="3" name="Content Placeholder 2">
            <a:extLst>
              <a:ext uri="{FF2B5EF4-FFF2-40B4-BE49-F238E27FC236}">
                <a16:creationId xmlns:a16="http://schemas.microsoft.com/office/drawing/2014/main" id="{5BC579D9-466B-A3CB-7A1A-EB811EDF7F43}"/>
              </a:ext>
            </a:extLst>
          </p:cNvPr>
          <p:cNvSpPr>
            <a:spLocks noGrp="1"/>
          </p:cNvSpPr>
          <p:nvPr>
            <p:ph idx="1"/>
          </p:nvPr>
        </p:nvSpPr>
        <p:spPr>
          <a:xfrm>
            <a:off x="1141413" y="2031024"/>
            <a:ext cx="9905998" cy="3472962"/>
          </a:xfrm>
        </p:spPr>
        <p:txBody>
          <a:bodyPr>
            <a:normAutofit/>
          </a:bodyPr>
          <a:lstStyle/>
          <a:p>
            <a:pPr>
              <a:buFont typeface="Wingdings" pitchFamily="2" charset="2"/>
              <a:buChar char="v"/>
            </a:pPr>
            <a:r>
              <a:rPr lang="en-US" cap="none" dirty="0">
                <a:cs typeface="Arial" panose="020B0604020202020204" pitchFamily="34" charset="0"/>
              </a:rPr>
              <a:t>In arbitration, the dispute is submitted to an arbitral tribunal which makes a decision (an “award”) that is binding on the parties. </a:t>
            </a:r>
          </a:p>
          <a:p>
            <a:pPr>
              <a:buFont typeface="Wingdings" pitchFamily="2" charset="2"/>
              <a:buChar char="v"/>
            </a:pPr>
            <a:r>
              <a:rPr lang="en-US" cap="none" dirty="0">
                <a:cs typeface="Arial" panose="020B0604020202020204" pitchFamily="34" charset="0"/>
              </a:rPr>
              <a:t>It is less formal than a trial, and the rules of evidence are often relaxed.</a:t>
            </a:r>
          </a:p>
          <a:p>
            <a:pPr>
              <a:buFont typeface="Wingdings" pitchFamily="2" charset="2"/>
              <a:buChar char="v"/>
            </a:pPr>
            <a:r>
              <a:rPr lang="en-US" cap="none" dirty="0">
                <a:cs typeface="Arial" panose="020B0604020202020204" pitchFamily="34" charset="0"/>
              </a:rPr>
              <a:t>Generally, there is no right to appeal an arbitrator’s decision. Except for some interim measures, there is very little scope for judicial intervention in the arbitration process. </a:t>
            </a:r>
          </a:p>
          <a:p>
            <a:pPr>
              <a:buFont typeface="Wingdings" pitchFamily="2" charset="2"/>
              <a:buChar char="v"/>
            </a:pPr>
            <a:r>
              <a:rPr lang="en-US" cap="none" dirty="0">
                <a:cs typeface="Arial" panose="020B0604020202020204" pitchFamily="34" charset="0"/>
              </a:rPr>
              <a:t>If you’re choosing arbitration, it is essential to make sure that the arbitration agreement is valid and the dispute is arbitrable.</a:t>
            </a:r>
          </a:p>
        </p:txBody>
      </p:sp>
      <p:pic>
        <p:nvPicPr>
          <p:cNvPr id="4" name="Picture 3">
            <a:extLst>
              <a:ext uri="{FF2B5EF4-FFF2-40B4-BE49-F238E27FC236}">
                <a16:creationId xmlns:a16="http://schemas.microsoft.com/office/drawing/2014/main" id="{476C3A1E-30B4-AA6B-AC38-BF3DBCD8846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4126110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p:txBody>
          <a:bodyPr/>
          <a:lstStyle/>
          <a:p>
            <a:r>
              <a:rPr lang="en-US" b="1" dirty="0"/>
              <a:t>Essential Elements of a valid arbitration agreement</a:t>
            </a:r>
          </a:p>
        </p:txBody>
      </p:sp>
      <p:sp>
        <p:nvSpPr>
          <p:cNvPr id="3" name="Content Placeholder 2">
            <a:extLst>
              <a:ext uri="{FF2B5EF4-FFF2-40B4-BE49-F238E27FC236}">
                <a16:creationId xmlns:a16="http://schemas.microsoft.com/office/drawing/2014/main" id="{5BC579D9-466B-A3CB-7A1A-EB811EDF7F43}"/>
              </a:ext>
            </a:extLst>
          </p:cNvPr>
          <p:cNvSpPr>
            <a:spLocks noGrp="1"/>
          </p:cNvSpPr>
          <p:nvPr>
            <p:ph idx="1"/>
          </p:nvPr>
        </p:nvSpPr>
        <p:spPr>
          <a:xfrm>
            <a:off x="1141413" y="2031023"/>
            <a:ext cx="9905998" cy="3947745"/>
          </a:xfrm>
        </p:spPr>
        <p:txBody>
          <a:bodyPr>
            <a:normAutofit/>
          </a:bodyPr>
          <a:lstStyle/>
          <a:p>
            <a:pPr marL="457200" indent="-457200">
              <a:buAutoNum type="arabicPeriod"/>
            </a:pPr>
            <a:r>
              <a:rPr lang="en-US" cap="none" dirty="0">
                <a:cs typeface="Arial" panose="020B0604020202020204" pitchFamily="34" charset="0"/>
              </a:rPr>
              <a:t>Present or future difference in connection with some contemplated affair;</a:t>
            </a:r>
          </a:p>
          <a:p>
            <a:pPr marL="457200" indent="-457200">
              <a:buAutoNum type="arabicPeriod"/>
            </a:pPr>
            <a:r>
              <a:rPr lang="en-US" cap="none" dirty="0">
                <a:cs typeface="Arial" panose="020B0604020202020204" pitchFamily="34" charset="0"/>
              </a:rPr>
              <a:t>Intention of the parties to settle such difference by a private tribunal;</a:t>
            </a:r>
          </a:p>
          <a:p>
            <a:pPr marL="457200" indent="-457200">
              <a:buAutoNum type="arabicPeriod"/>
            </a:pPr>
            <a:r>
              <a:rPr lang="en-US" cap="none" dirty="0">
                <a:cs typeface="Arial" panose="020B0604020202020204" pitchFamily="34" charset="0"/>
              </a:rPr>
              <a:t>Parties must agree in writing to be bound by the decision of such tribunal;</a:t>
            </a:r>
          </a:p>
          <a:p>
            <a:pPr marL="457200" indent="-457200">
              <a:buAutoNum type="arabicPeriod"/>
            </a:pPr>
            <a:r>
              <a:rPr lang="en-US" cap="none" dirty="0">
                <a:cs typeface="Arial" panose="020B0604020202020204" pitchFamily="34" charset="0"/>
              </a:rPr>
              <a:t>Parties must be in agreement.</a:t>
            </a:r>
          </a:p>
          <a:p>
            <a:pPr marL="0" indent="0" algn="r">
              <a:buNone/>
            </a:pPr>
            <a:endParaRPr lang="en-US" sz="1600" i="1" cap="none" dirty="0">
              <a:cs typeface="Arial" panose="020B0604020202020204" pitchFamily="34" charset="0"/>
            </a:endParaRPr>
          </a:p>
          <a:p>
            <a:pPr marL="0" indent="0" algn="r">
              <a:buNone/>
            </a:pPr>
            <a:r>
              <a:rPr lang="en-US" sz="1600" i="1" cap="none" dirty="0">
                <a:cs typeface="Arial" panose="020B0604020202020204" pitchFamily="34" charset="0"/>
              </a:rPr>
              <a:t>Section 7 of the A&amp;C Act, 1996 r/w Bihar State Development Corporation v. Encon Builders</a:t>
            </a:r>
          </a:p>
          <a:p>
            <a:pPr marL="457200" indent="-457200">
              <a:buAutoNum type="arabicPeriod"/>
            </a:pPr>
            <a:endParaRPr lang="en-US" cap="none" dirty="0">
              <a:cs typeface="Arial" panose="020B0604020202020204" pitchFamily="34" charset="0"/>
            </a:endParaRPr>
          </a:p>
        </p:txBody>
      </p:sp>
      <p:pic>
        <p:nvPicPr>
          <p:cNvPr id="4" name="Picture 3">
            <a:extLst>
              <a:ext uri="{FF2B5EF4-FFF2-40B4-BE49-F238E27FC236}">
                <a16:creationId xmlns:a16="http://schemas.microsoft.com/office/drawing/2014/main" id="{07EE0AC8-3F3D-6EEE-6780-DAB3013954F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1077970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p:txBody>
          <a:bodyPr/>
          <a:lstStyle/>
          <a:p>
            <a:r>
              <a:rPr lang="en-US" b="1" dirty="0"/>
              <a:t>Disputes that are not arbitrable</a:t>
            </a:r>
          </a:p>
        </p:txBody>
      </p:sp>
      <p:sp>
        <p:nvSpPr>
          <p:cNvPr id="3" name="Content Placeholder 2">
            <a:extLst>
              <a:ext uri="{FF2B5EF4-FFF2-40B4-BE49-F238E27FC236}">
                <a16:creationId xmlns:a16="http://schemas.microsoft.com/office/drawing/2014/main" id="{5BC579D9-466B-A3CB-7A1A-EB811EDF7F43}"/>
              </a:ext>
            </a:extLst>
          </p:cNvPr>
          <p:cNvSpPr>
            <a:spLocks noGrp="1"/>
          </p:cNvSpPr>
          <p:nvPr>
            <p:ph idx="1"/>
          </p:nvPr>
        </p:nvSpPr>
        <p:spPr>
          <a:xfrm>
            <a:off x="1141413" y="2031023"/>
            <a:ext cx="9905998" cy="4440115"/>
          </a:xfrm>
        </p:spPr>
        <p:txBody>
          <a:bodyPr>
            <a:normAutofit/>
          </a:bodyPr>
          <a:lstStyle/>
          <a:p>
            <a:pPr marL="342900" indent="-342900" algn="just">
              <a:buAutoNum type="arabicPeriod"/>
            </a:pPr>
            <a:r>
              <a:rPr lang="en-US" cap="none" dirty="0">
                <a:cs typeface="Arial" panose="020B0604020202020204" pitchFamily="34" charset="0"/>
              </a:rPr>
              <a:t>Subject matters that relate to actions in rem;</a:t>
            </a:r>
          </a:p>
          <a:p>
            <a:pPr marL="342900" indent="-342900" algn="just">
              <a:buAutoNum type="arabicPeriod"/>
            </a:pPr>
            <a:r>
              <a:rPr lang="en-US" cap="none" dirty="0">
                <a:cs typeface="Arial" panose="020B0604020202020204" pitchFamily="34" charset="0"/>
              </a:rPr>
              <a:t>Subject matters that affect third party rights;</a:t>
            </a:r>
          </a:p>
          <a:p>
            <a:pPr marL="342900" indent="-342900" algn="just">
              <a:buAutoNum type="arabicPeriod"/>
            </a:pPr>
            <a:r>
              <a:rPr lang="en-US" cap="none" dirty="0">
                <a:cs typeface="Arial" panose="020B0604020202020204" pitchFamily="34" charset="0"/>
              </a:rPr>
              <a:t>Subject matters that relate to inalienable sovereign and public interest functions of the State;</a:t>
            </a:r>
          </a:p>
          <a:p>
            <a:pPr marL="342900" indent="-342900" algn="just">
              <a:buAutoNum type="arabicPeriod"/>
            </a:pPr>
            <a:r>
              <a:rPr lang="en-US" cap="none" dirty="0">
                <a:cs typeface="Arial" panose="020B0604020202020204" pitchFamily="34" charset="0"/>
              </a:rPr>
              <a:t>Subject matters that are expressly or by necessary implication non-arbitrable under a specific statute.</a:t>
            </a:r>
          </a:p>
          <a:p>
            <a:pPr marL="0" indent="0" algn="r">
              <a:buNone/>
            </a:pPr>
            <a:r>
              <a:rPr lang="en-US" sz="1600" i="1" cap="none" dirty="0">
                <a:cs typeface="Arial" panose="020B0604020202020204" pitchFamily="34" charset="0"/>
              </a:rPr>
              <a:t>Vidya </a:t>
            </a:r>
            <a:r>
              <a:rPr lang="en-US" sz="1600" i="1" cap="none" dirty="0" err="1">
                <a:cs typeface="Arial" panose="020B0604020202020204" pitchFamily="34" charset="0"/>
              </a:rPr>
              <a:t>Drolia</a:t>
            </a:r>
            <a:r>
              <a:rPr lang="en-US" sz="1600" i="1" cap="none" dirty="0">
                <a:cs typeface="Arial" panose="020B0604020202020204" pitchFamily="34" charset="0"/>
              </a:rPr>
              <a:t> &amp; Others v. Durga Trading Corporation (2019)</a:t>
            </a:r>
          </a:p>
          <a:p>
            <a:pPr marL="0" indent="0" algn="just">
              <a:buNone/>
            </a:pPr>
            <a:endParaRPr lang="en-US" cap="none" dirty="0">
              <a:cs typeface="Arial" panose="020B0604020202020204" pitchFamily="34" charset="0"/>
            </a:endParaRPr>
          </a:p>
          <a:p>
            <a:pPr marL="0" indent="0" algn="just">
              <a:buNone/>
            </a:pPr>
            <a:r>
              <a:rPr lang="en-US" cap="none" dirty="0">
                <a:cs typeface="Arial" panose="020B0604020202020204" pitchFamily="34" charset="0"/>
              </a:rPr>
              <a:t>Subject matters that are expressly or by necessary implication non-arbitrable under the relevant arbitration clause/contract are also non-arbitrable.</a:t>
            </a:r>
          </a:p>
          <a:p>
            <a:pPr marL="0" indent="0" algn="r">
              <a:buNone/>
            </a:pPr>
            <a:r>
              <a:rPr lang="en-US" sz="1600" i="1" cap="none" dirty="0">
                <a:cs typeface="Arial" panose="020B0604020202020204" pitchFamily="34" charset="0"/>
              </a:rPr>
              <a:t>Indian Oil Corporation Limited v. NCC Limited (2022)</a:t>
            </a:r>
          </a:p>
        </p:txBody>
      </p:sp>
      <p:pic>
        <p:nvPicPr>
          <p:cNvPr id="4" name="Picture 3">
            <a:extLst>
              <a:ext uri="{FF2B5EF4-FFF2-40B4-BE49-F238E27FC236}">
                <a16:creationId xmlns:a16="http://schemas.microsoft.com/office/drawing/2014/main" id="{2E39B5EF-EFF8-40E3-AB52-8C181CF2AB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1212886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p:txBody>
          <a:bodyPr/>
          <a:lstStyle/>
          <a:p>
            <a:r>
              <a:rPr lang="en-US" b="1" dirty="0"/>
              <a:t>Conciliation</a:t>
            </a:r>
          </a:p>
        </p:txBody>
      </p:sp>
      <p:sp>
        <p:nvSpPr>
          <p:cNvPr id="3" name="Content Placeholder 2">
            <a:extLst>
              <a:ext uri="{FF2B5EF4-FFF2-40B4-BE49-F238E27FC236}">
                <a16:creationId xmlns:a16="http://schemas.microsoft.com/office/drawing/2014/main" id="{5BC579D9-466B-A3CB-7A1A-EB811EDF7F43}"/>
              </a:ext>
            </a:extLst>
          </p:cNvPr>
          <p:cNvSpPr>
            <a:spLocks noGrp="1"/>
          </p:cNvSpPr>
          <p:nvPr>
            <p:ph idx="1"/>
          </p:nvPr>
        </p:nvSpPr>
        <p:spPr>
          <a:xfrm>
            <a:off x="1141413" y="2031023"/>
            <a:ext cx="9905998" cy="3622431"/>
          </a:xfrm>
        </p:spPr>
        <p:txBody>
          <a:bodyPr>
            <a:normAutofit/>
          </a:bodyPr>
          <a:lstStyle/>
          <a:p>
            <a:pPr algn="just">
              <a:buFont typeface="Wingdings" pitchFamily="2" charset="2"/>
              <a:buChar char="v"/>
            </a:pPr>
            <a:r>
              <a:rPr lang="en-US" cap="none" dirty="0">
                <a:cs typeface="Arial" panose="020B0604020202020204" pitchFamily="34" charset="0"/>
              </a:rPr>
              <a:t>Conciliation is a process by which discussion between parties is kept going through the participation of a conciliator.</a:t>
            </a:r>
          </a:p>
          <a:p>
            <a:pPr algn="just">
              <a:buFont typeface="Wingdings" pitchFamily="2" charset="2"/>
              <a:buChar char="v"/>
            </a:pPr>
            <a:r>
              <a:rPr lang="en-US" cap="none" dirty="0">
                <a:cs typeface="Arial" panose="020B0604020202020204" pitchFamily="34" charset="0"/>
              </a:rPr>
              <a:t>The main difference between arbitration and conciliation is that in arbitration proceedings the award is the decision of the Arbitral Tribunal while in the case of conciliation the decision is that of parties arrived at with the assistance of the conciliator. </a:t>
            </a:r>
          </a:p>
          <a:p>
            <a:pPr algn="just">
              <a:buFont typeface="Wingdings" pitchFamily="2" charset="2"/>
              <a:buChar char="v"/>
            </a:pPr>
            <a:r>
              <a:rPr lang="en-US" cap="none" dirty="0">
                <a:cs typeface="Arial" panose="020B0604020202020204" pitchFamily="34" charset="0"/>
              </a:rPr>
              <a:t>The parties are free to accept or reject the recommendations of the conciliator. However, if both parties accept the settlement document drawn by the conciliator, it shall be final and binding on both. </a:t>
            </a:r>
          </a:p>
        </p:txBody>
      </p:sp>
      <p:pic>
        <p:nvPicPr>
          <p:cNvPr id="4" name="Picture 3">
            <a:extLst>
              <a:ext uri="{FF2B5EF4-FFF2-40B4-BE49-F238E27FC236}">
                <a16:creationId xmlns:a16="http://schemas.microsoft.com/office/drawing/2014/main" id="{99E5C6A4-767F-A810-C5A1-B024388A4F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240016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p:txBody>
          <a:bodyPr/>
          <a:lstStyle/>
          <a:p>
            <a:r>
              <a:rPr lang="en-US" b="1" dirty="0"/>
              <a:t>Mediation</a:t>
            </a:r>
          </a:p>
        </p:txBody>
      </p:sp>
      <p:sp>
        <p:nvSpPr>
          <p:cNvPr id="3" name="Content Placeholder 2">
            <a:extLst>
              <a:ext uri="{FF2B5EF4-FFF2-40B4-BE49-F238E27FC236}">
                <a16:creationId xmlns:a16="http://schemas.microsoft.com/office/drawing/2014/main" id="{5BC579D9-466B-A3CB-7A1A-EB811EDF7F43}"/>
              </a:ext>
            </a:extLst>
          </p:cNvPr>
          <p:cNvSpPr>
            <a:spLocks noGrp="1"/>
          </p:cNvSpPr>
          <p:nvPr>
            <p:ph idx="1"/>
          </p:nvPr>
        </p:nvSpPr>
        <p:spPr>
          <a:xfrm>
            <a:off x="1141413" y="2031023"/>
            <a:ext cx="9905998" cy="3622431"/>
          </a:xfrm>
        </p:spPr>
        <p:txBody>
          <a:bodyPr>
            <a:normAutofit/>
          </a:bodyPr>
          <a:lstStyle/>
          <a:p>
            <a:pPr algn="just">
              <a:buFont typeface="Wingdings" pitchFamily="2" charset="2"/>
              <a:buChar char="v"/>
            </a:pPr>
            <a:r>
              <a:rPr lang="en-US" cap="none" dirty="0">
                <a:cs typeface="Arial" panose="020B0604020202020204" pitchFamily="34" charset="0"/>
              </a:rPr>
              <a:t>In mediation, an impartial person called a Mediator helps the parties try to reach a mutually acceptable resolution of the dispute. </a:t>
            </a:r>
          </a:p>
          <a:p>
            <a:pPr algn="just">
              <a:buFont typeface="Wingdings" pitchFamily="2" charset="2"/>
              <a:buChar char="v"/>
            </a:pPr>
            <a:r>
              <a:rPr lang="en-US" cap="none" dirty="0">
                <a:cs typeface="Arial" panose="020B0604020202020204" pitchFamily="34" charset="0"/>
              </a:rPr>
              <a:t>The mediator does not decide the dispute but helps the parties communicate so they can try to settle the dispute themselves. </a:t>
            </a:r>
          </a:p>
          <a:p>
            <a:pPr algn="just">
              <a:buFont typeface="Wingdings" pitchFamily="2" charset="2"/>
              <a:buChar char="v"/>
            </a:pPr>
            <a:r>
              <a:rPr lang="en-US" cap="none" dirty="0">
                <a:cs typeface="Arial" panose="020B0604020202020204" pitchFamily="34" charset="0"/>
              </a:rPr>
              <a:t>Mediation leaves the control of the outcome with the parties. However, just like conciliation, if both parties accept the settlement document and sign it, the same shall be final and binding. </a:t>
            </a:r>
          </a:p>
          <a:p>
            <a:pPr algn="just">
              <a:buFont typeface="Wingdings" pitchFamily="2" charset="2"/>
              <a:buChar char="v"/>
            </a:pPr>
            <a:r>
              <a:rPr lang="en-US" cap="none" dirty="0">
                <a:cs typeface="Arial" panose="020B0604020202020204" pitchFamily="34" charset="0"/>
              </a:rPr>
              <a:t>The </a:t>
            </a:r>
            <a:r>
              <a:rPr lang="en-US" u="sng" cap="none" dirty="0">
                <a:cs typeface="Arial" panose="020B0604020202020204" pitchFamily="34" charset="0"/>
              </a:rPr>
              <a:t>Mediation Bill 2021</a:t>
            </a:r>
            <a:r>
              <a:rPr lang="en-US" cap="none" dirty="0">
                <a:cs typeface="Arial" panose="020B0604020202020204" pitchFamily="34" charset="0"/>
              </a:rPr>
              <a:t>, which seeks to strengthen the mediation regime in India, is currently pending in Parliament.</a:t>
            </a:r>
          </a:p>
        </p:txBody>
      </p:sp>
      <p:pic>
        <p:nvPicPr>
          <p:cNvPr id="4" name="Picture 3">
            <a:extLst>
              <a:ext uri="{FF2B5EF4-FFF2-40B4-BE49-F238E27FC236}">
                <a16:creationId xmlns:a16="http://schemas.microsoft.com/office/drawing/2014/main" id="{12A1A424-3AB7-8B78-D15B-CBAF3EDB49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153488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818-D913-AD79-D4FE-8E954B965E15}"/>
              </a:ext>
            </a:extLst>
          </p:cNvPr>
          <p:cNvSpPr>
            <a:spLocks noGrp="1"/>
          </p:cNvSpPr>
          <p:nvPr>
            <p:ph type="title"/>
          </p:nvPr>
        </p:nvSpPr>
        <p:spPr/>
        <p:txBody>
          <a:bodyPr/>
          <a:lstStyle/>
          <a:p>
            <a:r>
              <a:rPr lang="en-US" b="1" dirty="0"/>
              <a:t>Advantages and Disadvantages of ADR</a:t>
            </a:r>
          </a:p>
        </p:txBody>
      </p:sp>
      <p:graphicFrame>
        <p:nvGraphicFramePr>
          <p:cNvPr id="5" name="Table 5">
            <a:extLst>
              <a:ext uri="{FF2B5EF4-FFF2-40B4-BE49-F238E27FC236}">
                <a16:creationId xmlns:a16="http://schemas.microsoft.com/office/drawing/2014/main" id="{C3E239A0-5CB6-173F-99FE-CC23B00554E1}"/>
              </a:ext>
            </a:extLst>
          </p:cNvPr>
          <p:cNvGraphicFramePr>
            <a:graphicFrameLocks noGrp="1"/>
          </p:cNvGraphicFramePr>
          <p:nvPr>
            <p:ph idx="1"/>
            <p:extLst>
              <p:ext uri="{D42A27DB-BD31-4B8C-83A1-F6EECF244321}">
                <p14:modId xmlns:p14="http://schemas.microsoft.com/office/powerpoint/2010/main" val="383783925"/>
              </p:ext>
            </p:extLst>
          </p:nvPr>
        </p:nvGraphicFramePr>
        <p:xfrm>
          <a:off x="1141413" y="2667000"/>
          <a:ext cx="9906000" cy="3032760"/>
        </p:xfrm>
        <a:graphic>
          <a:graphicData uri="http://schemas.openxmlformats.org/drawingml/2006/table">
            <a:tbl>
              <a:tblPr firstRow="1" bandRow="1">
                <a:tableStyleId>{5C22544A-7EE6-4342-B048-85BDC9FD1C3A}</a:tableStyleId>
              </a:tblPr>
              <a:tblGrid>
                <a:gridCol w="889610">
                  <a:extLst>
                    <a:ext uri="{9D8B030D-6E8A-4147-A177-3AD203B41FA5}">
                      <a16:colId xmlns:a16="http://schemas.microsoft.com/office/drawing/2014/main" val="900912232"/>
                    </a:ext>
                  </a:extLst>
                </a:gridCol>
                <a:gridCol w="4448908">
                  <a:extLst>
                    <a:ext uri="{9D8B030D-6E8A-4147-A177-3AD203B41FA5}">
                      <a16:colId xmlns:a16="http://schemas.microsoft.com/office/drawing/2014/main" val="2294732175"/>
                    </a:ext>
                  </a:extLst>
                </a:gridCol>
                <a:gridCol w="4567482">
                  <a:extLst>
                    <a:ext uri="{9D8B030D-6E8A-4147-A177-3AD203B41FA5}">
                      <a16:colId xmlns:a16="http://schemas.microsoft.com/office/drawing/2014/main" val="3958640836"/>
                    </a:ext>
                  </a:extLst>
                </a:gridCol>
              </a:tblGrid>
              <a:tr h="370840">
                <a:tc>
                  <a:txBody>
                    <a:bodyPr/>
                    <a:lstStyle/>
                    <a:p>
                      <a:r>
                        <a:rPr lang="en-US" dirty="0"/>
                        <a:t>S. No.</a:t>
                      </a:r>
                    </a:p>
                  </a:txBody>
                  <a:tcPr/>
                </a:tc>
                <a:tc>
                  <a:txBody>
                    <a:bodyPr/>
                    <a:lstStyle/>
                    <a:p>
                      <a:pPr algn="ctr"/>
                      <a:r>
                        <a:rPr lang="en-US" dirty="0"/>
                        <a:t>Advantages</a:t>
                      </a:r>
                    </a:p>
                  </a:txBody>
                  <a:tcPr/>
                </a:tc>
                <a:tc>
                  <a:txBody>
                    <a:bodyPr/>
                    <a:lstStyle/>
                    <a:p>
                      <a:pPr algn="ctr"/>
                      <a:r>
                        <a:rPr lang="en-US" dirty="0"/>
                        <a:t>Disadvantages</a:t>
                      </a:r>
                    </a:p>
                  </a:txBody>
                  <a:tcPr/>
                </a:tc>
                <a:extLst>
                  <a:ext uri="{0D108BD9-81ED-4DB2-BD59-A6C34878D82A}">
                    <a16:rowId xmlns:a16="http://schemas.microsoft.com/office/drawing/2014/main" val="616523270"/>
                  </a:ext>
                </a:extLst>
              </a:tr>
              <a:tr h="370840">
                <a:tc>
                  <a:txBody>
                    <a:bodyPr/>
                    <a:lstStyle/>
                    <a:p>
                      <a:r>
                        <a:rPr lang="en-US" dirty="0"/>
                        <a:t>1. </a:t>
                      </a:r>
                    </a:p>
                  </a:txBody>
                  <a:tcPr/>
                </a:tc>
                <a:tc>
                  <a:txBody>
                    <a:bodyPr/>
                    <a:lstStyle/>
                    <a:p>
                      <a:r>
                        <a:rPr lang="en-US" dirty="0"/>
                        <a:t>Efficient and flexible</a:t>
                      </a:r>
                    </a:p>
                  </a:txBody>
                  <a:tcPr/>
                </a:tc>
                <a:tc>
                  <a:txBody>
                    <a:bodyPr/>
                    <a:lstStyle/>
                    <a:p>
                      <a:r>
                        <a:rPr lang="en-US" dirty="0"/>
                        <a:t>Unpredictable on account of flexibility </a:t>
                      </a:r>
                    </a:p>
                  </a:txBody>
                  <a:tcPr/>
                </a:tc>
                <a:extLst>
                  <a:ext uri="{0D108BD9-81ED-4DB2-BD59-A6C34878D82A}">
                    <a16:rowId xmlns:a16="http://schemas.microsoft.com/office/drawing/2014/main" val="417157622"/>
                  </a:ext>
                </a:extLst>
              </a:tr>
              <a:tr h="370840">
                <a:tc>
                  <a:txBody>
                    <a:bodyPr/>
                    <a:lstStyle/>
                    <a:p>
                      <a:r>
                        <a:rPr lang="en-US" dirty="0"/>
                        <a:t>2. </a:t>
                      </a:r>
                    </a:p>
                  </a:txBody>
                  <a:tcPr/>
                </a:tc>
                <a:tc>
                  <a:txBody>
                    <a:bodyPr/>
                    <a:lstStyle/>
                    <a:p>
                      <a:r>
                        <a:rPr lang="en-US" dirty="0"/>
                        <a:t>Simplified rules of evidence and procedure</a:t>
                      </a:r>
                    </a:p>
                  </a:txBody>
                  <a:tcPr/>
                </a:tc>
                <a:tc>
                  <a:txBody>
                    <a:bodyPr/>
                    <a:lstStyle/>
                    <a:p>
                      <a:r>
                        <a:rPr lang="en-US" dirty="0"/>
                        <a:t>Skewed arbitration clauses in some contracts with big entities</a:t>
                      </a:r>
                    </a:p>
                  </a:txBody>
                  <a:tcPr/>
                </a:tc>
                <a:extLst>
                  <a:ext uri="{0D108BD9-81ED-4DB2-BD59-A6C34878D82A}">
                    <a16:rowId xmlns:a16="http://schemas.microsoft.com/office/drawing/2014/main" val="1199664314"/>
                  </a:ext>
                </a:extLst>
              </a:tr>
              <a:tr h="370840">
                <a:tc>
                  <a:txBody>
                    <a:bodyPr/>
                    <a:lstStyle/>
                    <a:p>
                      <a:r>
                        <a:rPr lang="en-US" dirty="0"/>
                        <a:t>3. </a:t>
                      </a:r>
                    </a:p>
                  </a:txBody>
                  <a:tcPr/>
                </a:tc>
                <a:tc>
                  <a:txBody>
                    <a:bodyPr/>
                    <a:lstStyle/>
                    <a:p>
                      <a:r>
                        <a:rPr lang="en-US" dirty="0"/>
                        <a:t>Privacy is maintained</a:t>
                      </a:r>
                    </a:p>
                  </a:txBody>
                  <a:tcPr/>
                </a:tc>
                <a:tc>
                  <a:txBody>
                    <a:bodyPr/>
                    <a:lstStyle/>
                    <a:p>
                      <a:r>
                        <a:rPr lang="en-US" dirty="0"/>
                        <a:t>Competency of arbitrator plays a huge role</a:t>
                      </a:r>
                    </a:p>
                  </a:txBody>
                  <a:tcPr/>
                </a:tc>
                <a:extLst>
                  <a:ext uri="{0D108BD9-81ED-4DB2-BD59-A6C34878D82A}">
                    <a16:rowId xmlns:a16="http://schemas.microsoft.com/office/drawing/2014/main" val="3926749414"/>
                  </a:ext>
                </a:extLst>
              </a:tr>
              <a:tr h="370840">
                <a:tc>
                  <a:txBody>
                    <a:bodyPr/>
                    <a:lstStyle/>
                    <a:p>
                      <a:r>
                        <a:rPr lang="en-US" dirty="0"/>
                        <a:t>4.</a:t>
                      </a:r>
                    </a:p>
                  </a:txBody>
                  <a:tcPr/>
                </a:tc>
                <a:tc>
                  <a:txBody>
                    <a:bodyPr/>
                    <a:lstStyle/>
                    <a:p>
                      <a:r>
                        <a:rPr lang="en-US" dirty="0"/>
                        <a:t>Usually less expensive</a:t>
                      </a:r>
                    </a:p>
                  </a:txBody>
                  <a:tcPr/>
                </a:tc>
                <a:tc>
                  <a:txBody>
                    <a:bodyPr/>
                    <a:lstStyle/>
                    <a:p>
                      <a:r>
                        <a:rPr lang="en-US" dirty="0"/>
                        <a:t>Can be more expensive depending on the arbitrator</a:t>
                      </a:r>
                    </a:p>
                  </a:txBody>
                  <a:tcPr/>
                </a:tc>
                <a:extLst>
                  <a:ext uri="{0D108BD9-81ED-4DB2-BD59-A6C34878D82A}">
                    <a16:rowId xmlns:a16="http://schemas.microsoft.com/office/drawing/2014/main" val="1184508562"/>
                  </a:ext>
                </a:extLst>
              </a:tr>
              <a:tr h="370840">
                <a:tc>
                  <a:txBody>
                    <a:bodyPr/>
                    <a:lstStyle/>
                    <a:p>
                      <a:r>
                        <a:rPr lang="en-US" dirty="0"/>
                        <a:t>5. </a:t>
                      </a:r>
                    </a:p>
                  </a:txBody>
                  <a:tcPr/>
                </a:tc>
                <a:tc>
                  <a:txBody>
                    <a:bodyPr/>
                    <a:lstStyle/>
                    <a:p>
                      <a:r>
                        <a:rPr lang="en-US" dirty="0"/>
                        <a:t>Finality of settlement, if you win</a:t>
                      </a:r>
                    </a:p>
                  </a:txBody>
                  <a:tcPr/>
                </a:tc>
                <a:tc>
                  <a:txBody>
                    <a:bodyPr/>
                    <a:lstStyle/>
                    <a:p>
                      <a:r>
                        <a:rPr lang="en-US" dirty="0"/>
                        <a:t>Finality of settlement, if you lose</a:t>
                      </a:r>
                    </a:p>
                  </a:txBody>
                  <a:tcPr/>
                </a:tc>
                <a:extLst>
                  <a:ext uri="{0D108BD9-81ED-4DB2-BD59-A6C34878D82A}">
                    <a16:rowId xmlns:a16="http://schemas.microsoft.com/office/drawing/2014/main" val="432432660"/>
                  </a:ext>
                </a:extLst>
              </a:tr>
            </a:tbl>
          </a:graphicData>
        </a:graphic>
      </p:graphicFrame>
      <p:pic>
        <p:nvPicPr>
          <p:cNvPr id="6" name="Picture 5">
            <a:extLst>
              <a:ext uri="{FF2B5EF4-FFF2-40B4-BE49-F238E27FC236}">
                <a16:creationId xmlns:a16="http://schemas.microsoft.com/office/drawing/2014/main" id="{8A05F4D3-E9A9-10E7-9126-5315147E49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581" y1="33794" x2="42581" y2="33794"/>
                        <a14:foregroundMark x1="50960" y1="41664" x2="50960" y2="41664"/>
                        <a14:foregroundMark x1="52013" y1="35539" x2="52013" y2="35539"/>
                      </a14:backgroundRemoval>
                    </a14:imgEffect>
                  </a14:imgLayer>
                </a14:imgProps>
              </a:ext>
            </a:extLst>
          </a:blip>
          <a:stretch>
            <a:fillRect/>
          </a:stretch>
        </p:blipFill>
        <p:spPr>
          <a:xfrm>
            <a:off x="10797637" y="0"/>
            <a:ext cx="1394363" cy="1671145"/>
          </a:xfrm>
          <a:prstGeom prst="rect">
            <a:avLst/>
          </a:prstGeom>
          <a:ln>
            <a:noFill/>
          </a:ln>
        </p:spPr>
      </p:pic>
    </p:spTree>
    <p:extLst>
      <p:ext uri="{BB962C8B-B14F-4D97-AF65-F5344CB8AC3E}">
        <p14:creationId xmlns:p14="http://schemas.microsoft.com/office/powerpoint/2010/main" val="22051187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{76187A1F-174F-094D-987C-08AB0E04C4BE}tf10001063</Template>
  <TotalTime>132</TotalTime>
  <Words>1384</Words>
  <Application>Microsoft Macintosh PowerPoint</Application>
  <PresentationFormat>Widescreen</PresentationFormat>
  <Paragraphs>143</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Cambria</vt:lpstr>
      <vt:lpstr>Century Gothic</vt:lpstr>
      <vt:lpstr>Wingdings</vt:lpstr>
      <vt:lpstr>Mesh</vt:lpstr>
      <vt:lpstr>Alternative dispute resolution mechanisms: Opportunities and challenges</vt:lpstr>
      <vt:lpstr>Introduction to ADR</vt:lpstr>
      <vt:lpstr>Mechanisms to Initiate ADR </vt:lpstr>
      <vt:lpstr>Arbitration</vt:lpstr>
      <vt:lpstr>Essential Elements of a valid arbitration agreement</vt:lpstr>
      <vt:lpstr>Disputes that are not arbitrable</vt:lpstr>
      <vt:lpstr>Conciliation</vt:lpstr>
      <vt:lpstr>Mediation</vt:lpstr>
      <vt:lpstr>Advantages and Disadvantages of ADR</vt:lpstr>
      <vt:lpstr>Interplay of ADR &amp; MSMED Act, 2006</vt:lpstr>
      <vt:lpstr>Recovery of delayed payments – chapter V of MSMED Act</vt:lpstr>
      <vt:lpstr>Dispute resolution process in Rajasthan MSEFC</vt:lpstr>
      <vt:lpstr>Primacy of MSMED ACT, 2006 over A&amp;C Act, 1996</vt:lpstr>
      <vt:lpstr>Conclusion</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Tax disputes with the government</dc:title>
  <dc:creator>Gautam yadav</dc:creator>
  <cp:lastModifiedBy>Gautam yadav</cp:lastModifiedBy>
  <cp:revision>8</cp:revision>
  <dcterms:created xsi:type="dcterms:W3CDTF">2022-11-22T02:37:21Z</dcterms:created>
  <dcterms:modified xsi:type="dcterms:W3CDTF">2022-12-07T13:56:32Z</dcterms:modified>
</cp:coreProperties>
</file>